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56" r:id="rId2"/>
    <p:sldId id="257" r:id="rId3"/>
    <p:sldId id="259" r:id="rId4"/>
    <p:sldId id="258" r:id="rId5"/>
    <p:sldId id="260" r:id="rId6"/>
    <p:sldId id="262" r:id="rId7"/>
    <p:sldId id="261" r:id="rId8"/>
    <p:sldId id="263" r:id="rId9"/>
    <p:sldId id="264" r:id="rId10"/>
    <p:sldId id="265" r:id="rId11"/>
    <p:sldId id="266" r:id="rId12"/>
    <p:sldId id="268" r:id="rId13"/>
    <p:sldId id="267" r:id="rId14"/>
    <p:sldId id="269" r:id="rId15"/>
    <p:sldId id="271" r:id="rId16"/>
    <p:sldId id="270"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416" autoAdjust="0"/>
  </p:normalViewPr>
  <p:slideViewPr>
    <p:cSldViewPr>
      <p:cViewPr varScale="1">
        <p:scale>
          <a:sx n="60" d="100"/>
          <a:sy n="60" d="100"/>
        </p:scale>
        <p:origin x="-165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0D9AD7-ED0E-4056-9602-DFCEB8D183A7}" type="datetimeFigureOut">
              <a:rPr lang="en-US" smtClean="0"/>
              <a:t>2/20/2011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58EF7D-6895-4C1D-96DE-3812792411C7}" type="slidenum">
              <a:rPr lang="en-US" smtClean="0"/>
              <a:t>‹#›</a:t>
            </a:fld>
            <a:endParaRPr lang="en-US" dirty="0"/>
          </a:p>
        </p:txBody>
      </p:sp>
    </p:spTree>
    <p:extLst>
      <p:ext uri="{BB962C8B-B14F-4D97-AF65-F5344CB8AC3E}">
        <p14:creationId xmlns:p14="http://schemas.microsoft.com/office/powerpoint/2010/main" val="3917394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en.wikipedia.org/wiki/George_Washington"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8" Type="http://schemas.openxmlformats.org/officeDocument/2006/relationships/hyperlink" Target="http://en.wikipedia.org/wiki/Loan" TargetMode="External"/><Relationship Id="rId13" Type="http://schemas.openxmlformats.org/officeDocument/2006/relationships/hyperlink" Target="http://en.wikipedia.org/wiki/Suffolk_Bank" TargetMode="External"/><Relationship Id="rId3" Type="http://schemas.openxmlformats.org/officeDocument/2006/relationships/hyperlink" Target="http://en.wikipedia.org/wiki/Gold" TargetMode="External"/><Relationship Id="rId7" Type="http://schemas.openxmlformats.org/officeDocument/2006/relationships/hyperlink" Target="http://en.wikipedia.org/wiki/Interest_rate" TargetMode="External"/><Relationship Id="rId12" Type="http://schemas.openxmlformats.org/officeDocument/2006/relationships/hyperlink" Target="http://en.wikipedia.org/wiki/Boston"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en.wikipedia.org/wiki/Reserve_requirement" TargetMode="External"/><Relationship Id="rId11" Type="http://schemas.openxmlformats.org/officeDocument/2006/relationships/hyperlink" Target="http://en.wikipedia.org/w/index.php?title=New_York_Safety_Fund&amp;action=edit&amp;redlink=1" TargetMode="External"/><Relationship Id="rId5" Type="http://schemas.openxmlformats.org/officeDocument/2006/relationships/hyperlink" Target="http://en.wikipedia.org/wiki/Coins" TargetMode="External"/><Relationship Id="rId10" Type="http://schemas.openxmlformats.org/officeDocument/2006/relationships/hyperlink" Target="http://en.wikipedia.org/wiki/Capital_ratio" TargetMode="External"/><Relationship Id="rId4" Type="http://schemas.openxmlformats.org/officeDocument/2006/relationships/hyperlink" Target="http://en.wikipedia.org/wiki/Silver" TargetMode="External"/><Relationship Id="rId9" Type="http://schemas.openxmlformats.org/officeDocument/2006/relationships/hyperlink" Target="http://en.wikipedia.org/wiki/Deposit_account" TargetMode="External"/><Relationship Id="rId14" Type="http://schemas.openxmlformats.org/officeDocument/2006/relationships/hyperlink" Target="http://en.wikipedia.org/wiki/Clearing_house_(finance)"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Whats</a:t>
            </a:r>
            <a:r>
              <a:rPr lang="en-US" baseline="0" dirty="0" smtClean="0"/>
              <a:t> really fantastic about studying the federal reserve is that this debate has been a central issue since the founding of our nation, and the history of the US central banking system serves as a point of reference for almost every possible methodology.</a:t>
            </a:r>
          </a:p>
          <a:p>
            <a:endParaRPr lang="en-US" baseline="0" dirty="0" smtClean="0"/>
          </a:p>
          <a:p>
            <a:r>
              <a:rPr lang="en-US" baseline="0" dirty="0" smtClean="0"/>
              <a:t>Of course, at the same time the issue is incredibly complex, and the wealth of information worth presenting is hard to encompass in a 45 minute presentation.</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1</a:t>
            </a:fld>
            <a:endParaRPr lang="en-US" dirty="0"/>
          </a:p>
        </p:txBody>
      </p:sp>
    </p:spTree>
    <p:extLst>
      <p:ext uri="{BB962C8B-B14F-4D97-AF65-F5344CB8AC3E}">
        <p14:creationId xmlns:p14="http://schemas.microsoft.com/office/powerpoint/2010/main" val="38209922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James Madison, who believed Congress had not received the power to incorporate a bank; or any other governmental agency; His argument rested on his belief that if the Constitution's writers had wanted Congress to have such power they would have made it explicit in the Constitution. The decision ultimately fell to President </a:t>
            </a:r>
            <a:r>
              <a:rPr lang="en-US" sz="1200" b="0" i="0" u="none" strike="noStrike" kern="1200" dirty="0" smtClean="0">
                <a:solidFill>
                  <a:schemeClr val="tx1"/>
                </a:solidFill>
                <a:effectLst/>
                <a:latin typeface="+mn-lt"/>
                <a:ea typeface="+mn-ea"/>
                <a:cs typeface="+mn-cs"/>
                <a:hlinkClick r:id="rId3"/>
              </a:rPr>
              <a:t>George Washington</a:t>
            </a:r>
            <a:r>
              <a:rPr lang="en-US" sz="1200" b="0" i="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15</a:t>
            </a:fld>
            <a:endParaRPr lang="en-US" dirty="0"/>
          </a:p>
        </p:txBody>
      </p:sp>
    </p:spTree>
    <p:extLst>
      <p:ext uri="{BB962C8B-B14F-4D97-AF65-F5344CB8AC3E}">
        <p14:creationId xmlns:p14="http://schemas.microsoft.com/office/powerpoint/2010/main" val="2510337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business it would be involved in on behalf of the federal government—a depository for collected taxes, making short term loans to the government to cover real or potential temporary income gaps, serving as a holding site for both incoming and outgoing monies—was considered highly important but still secondary in nature</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16</a:t>
            </a:fld>
            <a:endParaRPr lang="en-US" dirty="0"/>
          </a:p>
        </p:txBody>
      </p:sp>
    </p:spTree>
    <p:extLst>
      <p:ext uri="{BB962C8B-B14F-4D97-AF65-F5344CB8AC3E}">
        <p14:creationId xmlns:p14="http://schemas.microsoft.com/office/powerpoint/2010/main" val="21261387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Jefferson, violation</a:t>
            </a:r>
            <a:r>
              <a:rPr lang="en-US" baseline="0" dirty="0" smtClean="0"/>
              <a:t> of property laws, weak tie to “necessity”</a:t>
            </a:r>
          </a:p>
          <a:p>
            <a:r>
              <a:rPr lang="en-US" baseline="0" dirty="0" smtClean="0"/>
              <a:t>Hamilton, effective means to end (method of law enforcement)</a:t>
            </a:r>
          </a:p>
          <a:p>
            <a:r>
              <a:rPr lang="en-US" dirty="0" smtClean="0"/>
              <a:t>Ultimately the bill passed both Houses and was signed</a:t>
            </a:r>
            <a:r>
              <a:rPr lang="en-US" baseline="0" dirty="0" smtClean="0"/>
              <a:t> into law by George Washington</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18</a:t>
            </a:fld>
            <a:endParaRPr lang="en-US" dirty="0"/>
          </a:p>
        </p:txBody>
      </p:sp>
    </p:spTree>
    <p:extLst>
      <p:ext uri="{BB962C8B-B14F-4D97-AF65-F5344CB8AC3E}">
        <p14:creationId xmlns:p14="http://schemas.microsoft.com/office/powerpoint/2010/main" val="2277760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Fed offers consistency and simplicity</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26</a:t>
            </a:fld>
            <a:endParaRPr lang="en-US" dirty="0"/>
          </a:p>
        </p:txBody>
      </p:sp>
    </p:spTree>
    <p:extLst>
      <p:ext uri="{BB962C8B-B14F-4D97-AF65-F5344CB8AC3E}">
        <p14:creationId xmlns:p14="http://schemas.microsoft.com/office/powerpoint/2010/main" val="7760864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r>
              <a:rPr lang="en-US" dirty="0" smtClean="0"/>
              <a:t>Say they know how to use their levers now, but can they really have an appropriate solution for every problem in a market environment that’s constantly changing?</a:t>
            </a:r>
          </a:p>
          <a:p>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27</a:t>
            </a:fld>
            <a:endParaRPr lang="en-US" dirty="0"/>
          </a:p>
        </p:txBody>
      </p:sp>
    </p:spTree>
    <p:extLst>
      <p:ext uri="{BB962C8B-B14F-4D97-AF65-F5344CB8AC3E}">
        <p14:creationId xmlns:p14="http://schemas.microsoft.com/office/powerpoint/2010/main" val="29639071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Took 35 years to figure out what went wrong the first time! Too many moving pieces!</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28</a:t>
            </a:fld>
            <a:endParaRPr lang="en-US" dirty="0"/>
          </a:p>
        </p:txBody>
      </p:sp>
    </p:spTree>
    <p:extLst>
      <p:ext uri="{BB962C8B-B14F-4D97-AF65-F5344CB8AC3E}">
        <p14:creationId xmlns:p14="http://schemas.microsoft.com/office/powerpoint/2010/main" val="3378263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like this quote because while there is obviously room for argument, if the Fed chief says the Fed caused the Depression then I think will can operate under that assumption. Quote in reference to Friedman and </a:t>
            </a:r>
            <a:r>
              <a:rPr lang="en-US" baseline="0" dirty="0" err="1" smtClean="0"/>
              <a:t>Shwartz</a:t>
            </a:r>
            <a:r>
              <a:rPr lang="en-US" baseline="0" dirty="0" smtClean="0"/>
              <a:t>’ study of the Depression, titled “The Great Contraction” copyright 1963</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2</a:t>
            </a:fld>
            <a:endParaRPr lang="en-US" dirty="0"/>
          </a:p>
        </p:txBody>
      </p:sp>
    </p:spTree>
    <p:extLst>
      <p:ext uri="{BB962C8B-B14F-4D97-AF65-F5344CB8AC3E}">
        <p14:creationId xmlns:p14="http://schemas.microsoft.com/office/powerpoint/2010/main" val="1009610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Give a synopsis of how Depression transpired…</a:t>
            </a:r>
          </a:p>
          <a:p>
            <a:pPr lvl="0"/>
            <a:r>
              <a:rPr lang="en-US" sz="1200" kern="1200" dirty="0" smtClean="0">
                <a:solidFill>
                  <a:schemeClr val="tx1"/>
                </a:solidFill>
                <a:effectLst/>
                <a:latin typeface="+mn-lt"/>
                <a:ea typeface="+mn-ea"/>
                <a:cs typeface="+mn-cs"/>
              </a:rPr>
              <a:t>Conclude that power was too concentrated</a:t>
            </a:r>
          </a:p>
          <a:p>
            <a:pPr lvl="0"/>
            <a:r>
              <a:rPr lang="en-US" sz="1200" kern="1200" dirty="0" smtClean="0">
                <a:solidFill>
                  <a:schemeClr val="tx1"/>
                </a:solidFill>
                <a:effectLst/>
                <a:latin typeface="+mn-lt"/>
                <a:ea typeface="+mn-ea"/>
                <a:cs typeface="+mn-cs"/>
              </a:rPr>
              <a:t>Banks that had taken responsibility previously did not take same responsibility because they felt as if Fed was in control</a:t>
            </a:r>
          </a:p>
          <a:p>
            <a:pPr lvl="0"/>
            <a:r>
              <a:rPr lang="en-US" sz="1200" kern="1200" dirty="0" smtClean="0">
                <a:solidFill>
                  <a:schemeClr val="tx1"/>
                </a:solidFill>
                <a:effectLst/>
                <a:latin typeface="+mn-lt"/>
                <a:ea typeface="+mn-ea"/>
                <a:cs typeface="+mn-cs"/>
              </a:rPr>
              <a:t>Milton Friedman: Fed inappropriately refused to lend money to small banks in 1929</a:t>
            </a:r>
          </a:p>
          <a:p>
            <a:pPr lvl="1"/>
            <a:r>
              <a:rPr lang="en-US" sz="1200" kern="1200" dirty="0" smtClean="0">
                <a:solidFill>
                  <a:schemeClr val="tx1"/>
                </a:solidFill>
                <a:effectLst/>
                <a:latin typeface="+mn-lt"/>
                <a:ea typeface="+mn-ea"/>
                <a:cs typeface="+mn-cs"/>
              </a:rPr>
              <a:t>Exacerbated a recessionary problem</a:t>
            </a:r>
          </a:p>
          <a:p>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4</a:t>
            </a:fld>
            <a:endParaRPr lang="en-US" dirty="0"/>
          </a:p>
        </p:txBody>
      </p:sp>
    </p:spTree>
    <p:extLst>
      <p:ext uri="{BB962C8B-B14F-4D97-AF65-F5344CB8AC3E}">
        <p14:creationId xmlns:p14="http://schemas.microsoft.com/office/powerpoint/2010/main" val="1515183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dirty="0" smtClean="0"/>
              <a:t>Describe Plan and what actually resulted,</a:t>
            </a:r>
          </a:p>
          <a:p>
            <a:r>
              <a:rPr lang="en-US" dirty="0" smtClean="0"/>
              <a:t>1.	Central bank w/ no political involvement.. forced to compromise and invited public sector representation on the board</a:t>
            </a:r>
          </a:p>
          <a:p>
            <a:r>
              <a:rPr lang="en-US" dirty="0" smtClean="0"/>
              <a:t>a.</a:t>
            </a:r>
            <a:r>
              <a:rPr lang="en-US" baseline="0" dirty="0" smtClean="0"/>
              <a:t>   </a:t>
            </a:r>
            <a:r>
              <a:rPr lang="en-US" dirty="0" smtClean="0"/>
              <a:t>Dems favored system entirely controlled by gov’t</a:t>
            </a:r>
          </a:p>
          <a:p>
            <a:pPr marL="228600" indent="-228600">
              <a:buAutoNum type="alphaLcPeriod" startAt="2"/>
            </a:pPr>
            <a:r>
              <a:rPr lang="en-US" dirty="0" smtClean="0"/>
              <a:t>Conservative Dems supported a decentralized system</a:t>
            </a:r>
          </a:p>
          <a:p>
            <a:pPr marL="228600" indent="-228600">
              <a:buAutoNum type="alphaLcPeriod" startAt="2"/>
            </a:pPr>
            <a:r>
              <a:rPr lang="en-US" dirty="0" smtClean="0"/>
              <a:t>Republicans supported</a:t>
            </a:r>
            <a:r>
              <a:rPr lang="en-US" baseline="0" dirty="0" smtClean="0"/>
              <a:t> a private bank</a:t>
            </a:r>
            <a:endParaRPr lang="en-US" dirty="0" smtClean="0"/>
          </a:p>
          <a:p>
            <a:pPr marL="228600" indent="-228600">
              <a:buAutoNum type="alphaLcPeriod" startAt="4"/>
            </a:pPr>
            <a:r>
              <a:rPr lang="en-US" dirty="0" smtClean="0"/>
              <a:t>Partisan result: Dems “yay”, </a:t>
            </a:r>
            <a:r>
              <a:rPr lang="en-US" dirty="0" err="1" smtClean="0"/>
              <a:t>Repubs</a:t>
            </a:r>
            <a:r>
              <a:rPr lang="en-US" dirty="0" smtClean="0"/>
              <a:t> “nay”</a:t>
            </a:r>
          </a:p>
          <a:p>
            <a:pPr marL="228600" indent="-228600">
              <a:buAutoNum type="alphaLcPeriod" startAt="4"/>
            </a:pPr>
            <a:endParaRPr lang="en-US" dirty="0" smtClean="0"/>
          </a:p>
          <a:p>
            <a:r>
              <a:rPr lang="en-US" dirty="0" smtClean="0"/>
              <a:t>Structure is</a:t>
            </a:r>
            <a:r>
              <a:rPr lang="en-US" baseline="0" dirty="0" smtClean="0"/>
              <a:t> considered unique among central banks</a:t>
            </a:r>
          </a:p>
          <a:p>
            <a:r>
              <a:rPr lang="en-US" baseline="0" dirty="0" smtClean="0"/>
              <a:t>Fed authority is derived from Congress and is subject to Congressional oversight</a:t>
            </a:r>
          </a:p>
          <a:p>
            <a:pPr marL="0" indent="0">
              <a:buNone/>
            </a:pPr>
            <a:r>
              <a:rPr lang="en-US" dirty="0" smtClean="0"/>
              <a:t>Gov’t sets salaries of highest level members </a:t>
            </a:r>
          </a:p>
          <a:p>
            <a:pPr marL="0" indent="0">
              <a:buNone/>
            </a:pPr>
            <a:r>
              <a:rPr lang="en-US" dirty="0" smtClean="0"/>
              <a:t>Gov’t receives all annual profits, transferred $78.4 billion in 2010</a:t>
            </a:r>
          </a:p>
          <a:p>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6</a:t>
            </a:fld>
            <a:endParaRPr lang="en-US"/>
          </a:p>
        </p:txBody>
      </p:sp>
    </p:spTree>
    <p:extLst>
      <p:ext uri="{BB962C8B-B14F-4D97-AF65-F5344CB8AC3E}">
        <p14:creationId xmlns:p14="http://schemas.microsoft.com/office/powerpoint/2010/main" val="3393736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Nelson</a:t>
            </a:r>
            <a:r>
              <a:rPr lang="en-US" baseline="0" dirty="0" smtClean="0"/>
              <a:t> Aldrich, a senator of tremendous influence in his era, established the commission to study European banking systems.</a:t>
            </a:r>
          </a:p>
          <a:p>
            <a:r>
              <a:rPr lang="en-US" baseline="0" dirty="0" smtClean="0"/>
              <a:t>	1. Was initially opposed to the idea of a central bank, and was in favor of a gov’t issued bond system…</a:t>
            </a:r>
          </a:p>
          <a:p>
            <a:r>
              <a:rPr lang="en-US" baseline="0" dirty="0" smtClean="0"/>
              <a:t>	2. He was fascinated with the German central bank and its complexities, and left of conclusion that the United States needed a similar system.</a:t>
            </a:r>
          </a:p>
          <a:p>
            <a:r>
              <a:rPr lang="en-US" baseline="0" dirty="0" smtClean="0"/>
              <a:t>	3. would establish a uniform elastic currency based on gold and commercial paper</a:t>
            </a:r>
          </a:p>
          <a:p>
            <a:r>
              <a:rPr lang="en-US" baseline="0" dirty="0" smtClean="0"/>
              <a:t>	4. believed the bank should operate privately</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7</a:t>
            </a:fld>
            <a:endParaRPr lang="en-US"/>
          </a:p>
        </p:txBody>
      </p:sp>
    </p:spTree>
    <p:extLst>
      <p:ext uri="{BB962C8B-B14F-4D97-AF65-F5344CB8AC3E}">
        <p14:creationId xmlns:p14="http://schemas.microsoft.com/office/powerpoint/2010/main" val="3790267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Elastic currency would reduce</a:t>
            </a:r>
            <a:r>
              <a:rPr lang="en-US" baseline="0" dirty="0" smtClean="0"/>
              <a:t> the possibility of bank panics as a result of bank runs, because the Fed can act as a lender of last resort and issue new currency in the instance of a problem.</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8</a:t>
            </a:fld>
            <a:endParaRPr lang="en-US" dirty="0"/>
          </a:p>
        </p:txBody>
      </p:sp>
    </p:spTree>
    <p:extLst>
      <p:ext uri="{BB962C8B-B14F-4D97-AF65-F5344CB8AC3E}">
        <p14:creationId xmlns:p14="http://schemas.microsoft.com/office/powerpoint/2010/main" val="4122650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smtClean="0">
                <a:solidFill>
                  <a:schemeClr val="tx1"/>
                </a:solidFill>
                <a:effectLst/>
                <a:latin typeface="+mn-lt"/>
                <a:ea typeface="+mn-ea"/>
                <a:cs typeface="+mn-cs"/>
              </a:rPr>
              <a:t>Result of void of responsibility, this role had traditionally been filled by the private banks</a:t>
            </a:r>
          </a:p>
          <a:p>
            <a:pPr lvl="1"/>
            <a:r>
              <a:rPr lang="en-US" sz="1200" kern="1200" dirty="0" smtClean="0">
                <a:solidFill>
                  <a:schemeClr val="tx1"/>
                </a:solidFill>
                <a:effectLst/>
                <a:latin typeface="+mn-lt"/>
                <a:ea typeface="+mn-ea"/>
                <a:cs typeface="+mn-cs"/>
              </a:rPr>
              <a:t>Private banks look the other way instead of helping smaller ones</a:t>
            </a:r>
          </a:p>
          <a:p>
            <a:pPr lvl="2"/>
            <a:r>
              <a:rPr lang="en-US" sz="1200" kern="1200" dirty="0" smtClean="0">
                <a:solidFill>
                  <a:schemeClr val="tx1"/>
                </a:solidFill>
                <a:effectLst/>
                <a:latin typeface="+mn-lt"/>
                <a:ea typeface="+mn-ea"/>
                <a:cs typeface="+mn-cs"/>
              </a:rPr>
              <a:t>Did not fear contagion with Fed backing everything</a:t>
            </a:r>
          </a:p>
          <a:p>
            <a:endParaRPr lang="en-US" dirty="0" smtClean="0"/>
          </a:p>
          <a:p>
            <a:r>
              <a:rPr lang="en-US" dirty="0" smtClean="0"/>
              <a:t>Could argue that the Bank Panics were growing pains more than anything else… did the system need to change?</a:t>
            </a:r>
          </a:p>
          <a:p>
            <a:endParaRPr lang="en-US" dirty="0" smtClean="0"/>
          </a:p>
          <a:p>
            <a:r>
              <a:rPr lang="en-US" dirty="0" smtClean="0"/>
              <a:t>Why else then? Fed established during the Progressive</a:t>
            </a:r>
            <a:r>
              <a:rPr lang="en-US" baseline="0" dirty="0" smtClean="0"/>
              <a:t> Era, at the demand of American people for increased gov’t oversight</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11</a:t>
            </a:fld>
            <a:endParaRPr lang="en-US"/>
          </a:p>
        </p:txBody>
      </p:sp>
    </p:spTree>
    <p:extLst>
      <p:ext uri="{BB962C8B-B14F-4D97-AF65-F5344CB8AC3E}">
        <p14:creationId xmlns:p14="http://schemas.microsoft.com/office/powerpoint/2010/main" val="2578305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Initially an ugly transition from Central</a:t>
            </a:r>
            <a:r>
              <a:rPr lang="en-US" baseline="0" dirty="0" smtClean="0"/>
              <a:t> banking, there was a period of rapid inflation followed by depression after the 2</a:t>
            </a:r>
            <a:r>
              <a:rPr lang="en-US" baseline="30000" dirty="0" smtClean="0"/>
              <a:t>nd</a:t>
            </a:r>
            <a:r>
              <a:rPr lang="en-US" baseline="0" dirty="0" smtClean="0"/>
              <a:t> Bank of the US was removed from control.</a:t>
            </a:r>
          </a:p>
          <a:p>
            <a:endParaRPr lang="en-US" baseline="0" dirty="0" smtClean="0"/>
          </a:p>
          <a:p>
            <a:r>
              <a:rPr lang="en-US" baseline="0" dirty="0" smtClean="0"/>
              <a:t>State-chartered banks:</a:t>
            </a:r>
          </a:p>
          <a:p>
            <a:r>
              <a:rPr lang="en-US" sz="1200" b="0" i="0" kern="1200" dirty="0" smtClean="0">
                <a:solidFill>
                  <a:schemeClr val="tx1"/>
                </a:solidFill>
                <a:effectLst/>
                <a:latin typeface="+mn-lt"/>
                <a:ea typeface="+mn-ea"/>
                <a:cs typeface="+mn-cs"/>
              </a:rPr>
              <a:t>They could issue bank notes against specie (</a:t>
            </a:r>
            <a:r>
              <a:rPr lang="en-US" sz="1200" b="0" i="0" u="none" strike="noStrike" kern="1200" dirty="0" smtClean="0">
                <a:solidFill>
                  <a:schemeClr val="tx1"/>
                </a:solidFill>
                <a:effectLst/>
                <a:latin typeface="+mn-lt"/>
                <a:ea typeface="+mn-ea"/>
                <a:cs typeface="+mn-cs"/>
                <a:hlinkClick r:id="rId3"/>
              </a:rPr>
              <a:t>gold</a:t>
            </a:r>
            <a:r>
              <a:rPr lang="en-US" sz="1200" b="0" i="0" kern="1200" dirty="0" smtClean="0">
                <a:solidFill>
                  <a:schemeClr val="tx1"/>
                </a:solidFill>
                <a:effectLst/>
                <a:latin typeface="+mn-lt"/>
                <a:ea typeface="+mn-ea"/>
                <a:cs typeface="+mn-cs"/>
              </a:rPr>
              <a:t> and </a:t>
            </a:r>
            <a:r>
              <a:rPr lang="en-US" sz="1200" b="0" i="0" u="none" strike="noStrike" kern="1200" dirty="0" err="1" smtClean="0">
                <a:solidFill>
                  <a:schemeClr val="tx1"/>
                </a:solidFill>
                <a:effectLst/>
                <a:latin typeface="+mn-lt"/>
                <a:ea typeface="+mn-ea"/>
                <a:cs typeface="+mn-cs"/>
                <a:hlinkClick r:id="rId4"/>
              </a:rPr>
              <a:t>silver</a:t>
            </a:r>
            <a:r>
              <a:rPr lang="en-US" sz="1200" b="0" i="0" u="none" strike="noStrike" kern="1200" dirty="0" err="1" smtClean="0">
                <a:solidFill>
                  <a:schemeClr val="tx1"/>
                </a:solidFill>
                <a:effectLst/>
                <a:latin typeface="+mn-lt"/>
                <a:ea typeface="+mn-ea"/>
                <a:cs typeface="+mn-cs"/>
                <a:hlinkClick r:id="rId5" tooltip="Coins"/>
              </a:rPr>
              <a:t>coins</a:t>
            </a:r>
            <a:r>
              <a:rPr lang="en-US" sz="1200" b="0" i="0" kern="1200" dirty="0" smtClean="0">
                <a:solidFill>
                  <a:schemeClr val="tx1"/>
                </a:solidFill>
                <a:effectLst/>
                <a:latin typeface="+mn-lt"/>
                <a:ea typeface="+mn-ea"/>
                <a:cs typeface="+mn-cs"/>
              </a:rPr>
              <a:t>) and the states heavily regulated their own </a:t>
            </a:r>
            <a:r>
              <a:rPr lang="en-US" sz="1200" b="0" i="0" u="none" strike="noStrike" kern="1200" dirty="0" smtClean="0">
                <a:solidFill>
                  <a:schemeClr val="tx1"/>
                </a:solidFill>
                <a:effectLst/>
                <a:latin typeface="+mn-lt"/>
                <a:ea typeface="+mn-ea"/>
                <a:cs typeface="+mn-cs"/>
                <a:hlinkClick r:id="rId6" tooltip="Reserve requirement"/>
              </a:rPr>
              <a:t>reserve requirements</a:t>
            </a:r>
            <a:r>
              <a:rPr lang="en-US" sz="1200" b="0" i="0" kern="1200" dirty="0" smtClean="0">
                <a:solidFill>
                  <a:schemeClr val="tx1"/>
                </a:solidFill>
                <a:effectLst/>
                <a:latin typeface="+mn-lt"/>
                <a:ea typeface="+mn-ea"/>
                <a:cs typeface="+mn-cs"/>
              </a:rPr>
              <a:t>, </a:t>
            </a:r>
            <a:r>
              <a:rPr lang="en-US" sz="1200" b="0" i="0" u="none" strike="noStrike" kern="1200" dirty="0" smtClean="0">
                <a:solidFill>
                  <a:schemeClr val="tx1"/>
                </a:solidFill>
                <a:effectLst/>
                <a:latin typeface="+mn-lt"/>
                <a:ea typeface="+mn-ea"/>
                <a:cs typeface="+mn-cs"/>
                <a:hlinkClick r:id="rId7" tooltip="Interest rate"/>
              </a:rPr>
              <a:t>interest rates</a:t>
            </a:r>
            <a:r>
              <a:rPr lang="en-US" sz="1200" b="0" i="0" kern="1200" dirty="0" smtClean="0">
                <a:solidFill>
                  <a:schemeClr val="tx1"/>
                </a:solidFill>
                <a:effectLst/>
                <a:latin typeface="+mn-lt"/>
                <a:ea typeface="+mn-ea"/>
                <a:cs typeface="+mn-cs"/>
              </a:rPr>
              <a:t> for </a:t>
            </a:r>
            <a:r>
              <a:rPr lang="en-US" sz="1200" b="0" i="0" u="none" strike="noStrike" kern="1200" dirty="0" smtClean="0">
                <a:solidFill>
                  <a:schemeClr val="tx1"/>
                </a:solidFill>
                <a:effectLst/>
                <a:latin typeface="+mn-lt"/>
                <a:ea typeface="+mn-ea"/>
                <a:cs typeface="+mn-cs"/>
                <a:hlinkClick r:id="rId8" tooltip="Loan"/>
              </a:rPr>
              <a:t>loans</a:t>
            </a:r>
            <a:r>
              <a:rPr lang="en-US" sz="1200" b="0" i="0" kern="1200" dirty="0" smtClean="0">
                <a:solidFill>
                  <a:schemeClr val="tx1"/>
                </a:solidFill>
                <a:effectLst/>
                <a:latin typeface="+mn-lt"/>
                <a:ea typeface="+mn-ea"/>
                <a:cs typeface="+mn-cs"/>
              </a:rPr>
              <a:t> and </a:t>
            </a:r>
            <a:r>
              <a:rPr lang="en-US" sz="1200" b="0" i="0" u="none" strike="noStrike" kern="1200" dirty="0" smtClean="0">
                <a:solidFill>
                  <a:schemeClr val="tx1"/>
                </a:solidFill>
                <a:effectLst/>
                <a:latin typeface="+mn-lt"/>
                <a:ea typeface="+mn-ea"/>
                <a:cs typeface="+mn-cs"/>
                <a:hlinkClick r:id="rId9" tooltip="Deposit account"/>
              </a:rPr>
              <a:t>deposits</a:t>
            </a:r>
            <a:r>
              <a:rPr lang="en-US" sz="1200" b="0" i="0" kern="1200" dirty="0" smtClean="0">
                <a:solidFill>
                  <a:schemeClr val="tx1"/>
                </a:solidFill>
                <a:effectLst/>
                <a:latin typeface="+mn-lt"/>
                <a:ea typeface="+mn-ea"/>
                <a:cs typeface="+mn-cs"/>
              </a:rPr>
              <a:t>, the necessary </a:t>
            </a:r>
            <a:r>
              <a:rPr lang="en-US" sz="1200" b="0" i="0" u="none" strike="noStrike" kern="1200" dirty="0" smtClean="0">
                <a:solidFill>
                  <a:schemeClr val="tx1"/>
                </a:solidFill>
                <a:effectLst/>
                <a:latin typeface="+mn-lt"/>
                <a:ea typeface="+mn-ea"/>
                <a:cs typeface="+mn-cs"/>
                <a:hlinkClick r:id="rId10" tooltip="Capital ratio"/>
              </a:rPr>
              <a:t>capital ratio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etc</a:t>
            </a:r>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Low standards of regulation, many bank failures in this era</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 In New York, the </a:t>
            </a:r>
            <a:r>
              <a:rPr lang="en-US" sz="1200" b="0" i="0" u="none" strike="noStrike" kern="1200" dirty="0" smtClean="0">
                <a:solidFill>
                  <a:schemeClr val="tx1"/>
                </a:solidFill>
                <a:effectLst/>
                <a:latin typeface="+mn-lt"/>
                <a:ea typeface="+mn-ea"/>
                <a:cs typeface="+mn-cs"/>
                <a:hlinkClick r:id="rId11" tooltip="New York Safety Fund (page does not exist)"/>
              </a:rPr>
              <a:t>New York Safety Fund</a:t>
            </a:r>
            <a:r>
              <a:rPr lang="en-US" sz="1200" b="0" i="0" kern="1200" dirty="0" smtClean="0">
                <a:solidFill>
                  <a:schemeClr val="tx1"/>
                </a:solidFill>
                <a:effectLst/>
                <a:latin typeface="+mn-lt"/>
                <a:ea typeface="+mn-ea"/>
                <a:cs typeface="+mn-cs"/>
              </a:rPr>
              <a:t> provided deposit insurance for member banks. In </a:t>
            </a:r>
            <a:r>
              <a:rPr lang="en-US" sz="1200" b="0" i="0" u="none" strike="noStrike" kern="1200" dirty="0" smtClean="0">
                <a:solidFill>
                  <a:schemeClr val="tx1"/>
                </a:solidFill>
                <a:effectLst/>
                <a:latin typeface="+mn-lt"/>
                <a:ea typeface="+mn-ea"/>
                <a:cs typeface="+mn-cs"/>
                <a:hlinkClick r:id="rId12"/>
              </a:rPr>
              <a:t>Boston</a:t>
            </a:r>
            <a:r>
              <a:rPr lang="en-US" sz="1200" b="0" i="0" kern="1200" dirty="0" smtClean="0">
                <a:solidFill>
                  <a:schemeClr val="tx1"/>
                </a:solidFill>
                <a:effectLst/>
                <a:latin typeface="+mn-lt"/>
                <a:ea typeface="+mn-ea"/>
                <a:cs typeface="+mn-cs"/>
              </a:rPr>
              <a:t>, the </a:t>
            </a:r>
            <a:r>
              <a:rPr lang="en-US" sz="1200" b="0" i="0" u="none" strike="noStrike" kern="1200" dirty="0" smtClean="0">
                <a:solidFill>
                  <a:schemeClr val="tx1"/>
                </a:solidFill>
                <a:effectLst/>
                <a:latin typeface="+mn-lt"/>
                <a:ea typeface="+mn-ea"/>
                <a:cs typeface="+mn-cs"/>
                <a:hlinkClick r:id="rId13"/>
              </a:rPr>
              <a:t>Suffolk Bank</a:t>
            </a:r>
            <a:r>
              <a:rPr lang="en-US" sz="1200" b="0" i="0" kern="1200" dirty="0" smtClean="0">
                <a:solidFill>
                  <a:schemeClr val="tx1"/>
                </a:solidFill>
                <a:effectLst/>
                <a:latin typeface="+mn-lt"/>
                <a:ea typeface="+mn-ea"/>
                <a:cs typeface="+mn-cs"/>
              </a:rPr>
              <a:t> guaranteed that bank notes would trade at near par value, and acted as a private bank </a:t>
            </a:r>
            <a:r>
              <a:rPr lang="en-US" sz="1200" b="0" i="0" kern="1200" dirty="0" err="1" smtClean="0">
                <a:solidFill>
                  <a:schemeClr val="tx1"/>
                </a:solidFill>
                <a:effectLst/>
                <a:latin typeface="+mn-lt"/>
                <a:ea typeface="+mn-ea"/>
                <a:cs typeface="+mn-cs"/>
              </a:rPr>
              <a:t>note</a:t>
            </a:r>
            <a:r>
              <a:rPr lang="en-US" sz="1200" b="0" i="0" u="none" strike="noStrike" kern="1200" dirty="0" err="1" smtClean="0">
                <a:solidFill>
                  <a:schemeClr val="tx1"/>
                </a:solidFill>
                <a:effectLst/>
                <a:latin typeface="+mn-lt"/>
                <a:ea typeface="+mn-ea"/>
                <a:cs typeface="+mn-cs"/>
                <a:hlinkClick r:id="rId14" tooltip="Clearing house (finance)"/>
              </a:rPr>
              <a:t>clearinghouse</a:t>
            </a:r>
            <a:r>
              <a:rPr lang="en-US" sz="1200" b="0" i="0" kern="1200" dirty="0" smtClean="0">
                <a:solidFill>
                  <a:schemeClr val="tx1"/>
                </a:solidFill>
                <a:effectLst/>
                <a:latin typeface="+mn-lt"/>
                <a:ea typeface="+mn-ea"/>
                <a:cs typeface="+mn-cs"/>
              </a:rPr>
              <a:t>.</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Jackson: only president</a:t>
            </a:r>
            <a:r>
              <a:rPr lang="en-US" sz="1200" b="0" i="0" kern="1200" baseline="0" dirty="0" smtClean="0">
                <a:solidFill>
                  <a:schemeClr val="tx1"/>
                </a:solidFill>
                <a:effectLst/>
                <a:latin typeface="+mn-lt"/>
                <a:ea typeface="+mn-ea"/>
                <a:cs typeface="+mn-cs"/>
              </a:rPr>
              <a:t> in history to have paid off the national debt</a:t>
            </a:r>
            <a:endParaRPr lang="en-US" dirty="0">
              <a:solidFill>
                <a:schemeClr val="tx1"/>
              </a:solidFill>
            </a:endParaRPr>
          </a:p>
        </p:txBody>
      </p:sp>
      <p:sp>
        <p:nvSpPr>
          <p:cNvPr id="4" name="Slide Number Placeholder 3"/>
          <p:cNvSpPr>
            <a:spLocks noGrp="1"/>
          </p:cNvSpPr>
          <p:nvPr>
            <p:ph type="sldNum" sz="quarter" idx="10"/>
          </p:nvPr>
        </p:nvSpPr>
        <p:spPr/>
        <p:txBody>
          <a:bodyPr/>
          <a:lstStyle/>
          <a:p>
            <a:fld id="{7F58EF7D-6895-4C1D-96DE-3812792411C7}" type="slidenum">
              <a:rPr lang="en-US" smtClean="0"/>
              <a:t>12</a:t>
            </a:fld>
            <a:endParaRPr lang="en-US"/>
          </a:p>
        </p:txBody>
      </p:sp>
    </p:spTree>
    <p:extLst>
      <p:ext uri="{BB962C8B-B14F-4D97-AF65-F5344CB8AC3E}">
        <p14:creationId xmlns:p14="http://schemas.microsoft.com/office/powerpoint/2010/main" val="822849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of these</a:t>
            </a:r>
            <a:r>
              <a:rPr lang="en-US" baseline="0" dirty="0" smtClean="0"/>
              <a:t> issues have been addressed in my mind, but clearly some of these concerns are still valid.</a:t>
            </a:r>
            <a:endParaRPr lang="en-US" dirty="0"/>
          </a:p>
        </p:txBody>
      </p:sp>
      <p:sp>
        <p:nvSpPr>
          <p:cNvPr id="4" name="Slide Number Placeholder 3"/>
          <p:cNvSpPr>
            <a:spLocks noGrp="1"/>
          </p:cNvSpPr>
          <p:nvPr>
            <p:ph type="sldNum" sz="quarter" idx="10"/>
          </p:nvPr>
        </p:nvSpPr>
        <p:spPr/>
        <p:txBody>
          <a:bodyPr/>
          <a:lstStyle/>
          <a:p>
            <a:fld id="{7F58EF7D-6895-4C1D-96DE-3812792411C7}" type="slidenum">
              <a:rPr lang="en-US" smtClean="0"/>
              <a:t>13</a:t>
            </a:fld>
            <a:endParaRPr lang="en-US" dirty="0"/>
          </a:p>
        </p:txBody>
      </p:sp>
    </p:spTree>
    <p:extLst>
      <p:ext uri="{BB962C8B-B14F-4D97-AF65-F5344CB8AC3E}">
        <p14:creationId xmlns:p14="http://schemas.microsoft.com/office/powerpoint/2010/main" val="399675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91AD8728-7899-46ED-95FD-B2FBA8A37C2A}"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AD8728-7899-46ED-95FD-B2FBA8A37C2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AD8728-7899-46ED-95FD-B2FBA8A37C2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91AD8728-7899-46ED-95FD-B2FBA8A37C2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91AD8728-7899-46ED-95FD-B2FBA8A37C2A}" type="slidenum">
              <a:rPr lang="en-US" smtClean="0"/>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91AD8728-7899-46ED-95FD-B2FBA8A37C2A}"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91AD8728-7899-46ED-95FD-B2FBA8A37C2A}" type="slidenum">
              <a:rPr lang="en-US" smtClean="0"/>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AD8728-7899-46ED-95FD-B2FBA8A37C2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AD8728-7899-46ED-95FD-B2FBA8A37C2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AD8728-7899-46ED-95FD-B2FBA8A37C2A}"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smtClean="0"/>
              <a:t>Click icon to add picture</a:t>
            </a:r>
            <a:endParaRPr kumimoji="0" lang="en-US" dirty="0"/>
          </a:p>
        </p:txBody>
      </p:sp>
      <p:sp>
        <p:nvSpPr>
          <p:cNvPr id="7" name="Date Placeholder 6"/>
          <p:cNvSpPr>
            <a:spLocks noGrp="1"/>
          </p:cNvSpPr>
          <p:nvPr>
            <p:ph type="dt" sz="half" idx="10"/>
          </p:nvPr>
        </p:nvSpPr>
        <p:spPr/>
        <p:txBody>
          <a:bodyPr/>
          <a:lstStyle/>
          <a:p>
            <a:fld id="{CDE4E083-AEDC-4E1F-A7FA-7127C547C07A}" type="datetimeFigureOut">
              <a:rPr lang="en-US" smtClean="0"/>
              <a:t>2/20/2011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91AD8728-7899-46ED-95FD-B2FBA8A37C2A}" type="slidenum">
              <a:rPr lang="en-US" smtClean="0"/>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DE4E083-AEDC-4E1F-A7FA-7127C547C07A}" type="datetimeFigureOut">
              <a:rPr lang="en-US" smtClean="0"/>
              <a:t>2/20/2011</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1AD8728-7899-46ED-95FD-B2FBA8A37C2A}" type="slidenum">
              <a:rPr lang="en-US" smtClean="0"/>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wnd.com/?pageId=59405#ixzz1EFVIuOQc"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wnd.com/?pageId=59405#ixzz1EFVIuOQc"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federalreserve.gov/boarddocs/speeches/2004/200403022/default.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Federal Reserve	</a:t>
            </a:r>
            <a:endParaRPr lang="en-US" dirty="0"/>
          </a:p>
        </p:txBody>
      </p:sp>
      <p:sp>
        <p:nvSpPr>
          <p:cNvPr id="3" name="Subtitle 2"/>
          <p:cNvSpPr>
            <a:spLocks noGrp="1"/>
          </p:cNvSpPr>
          <p:nvPr>
            <p:ph type="subTitle" idx="1"/>
          </p:nvPr>
        </p:nvSpPr>
        <p:spPr/>
        <p:txBody>
          <a:bodyPr>
            <a:normAutofit fontScale="55000" lnSpcReduction="20000"/>
          </a:bodyPr>
          <a:lstStyle/>
          <a:p>
            <a:r>
              <a:rPr lang="en-US" dirty="0" smtClean="0"/>
              <a:t>A History and Analysis</a:t>
            </a:r>
          </a:p>
          <a:p>
            <a:endParaRPr lang="en-US" dirty="0"/>
          </a:p>
          <a:p>
            <a:r>
              <a:rPr lang="en-US" dirty="0" smtClean="0"/>
              <a:t>Caldwell Zimmerman</a:t>
            </a:r>
          </a:p>
          <a:p>
            <a:r>
              <a:rPr lang="en-US" dirty="0" smtClean="0"/>
              <a:t>Matthew Bowler</a:t>
            </a:r>
          </a:p>
        </p:txBody>
      </p:sp>
    </p:spTree>
    <p:extLst>
      <p:ext uri="{BB962C8B-B14F-4D97-AF65-F5344CB8AC3E}">
        <p14:creationId xmlns:p14="http://schemas.microsoft.com/office/powerpoint/2010/main" val="2858904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gilded Age	</a:t>
            </a:r>
            <a:endParaRPr lang="en-US" dirty="0"/>
          </a:p>
        </p:txBody>
      </p:sp>
      <p:sp>
        <p:nvSpPr>
          <p:cNvPr id="3" name="Content Placeholder 2"/>
          <p:cNvSpPr>
            <a:spLocks noGrp="1"/>
          </p:cNvSpPr>
          <p:nvPr>
            <p:ph idx="1"/>
          </p:nvPr>
        </p:nvSpPr>
        <p:spPr/>
        <p:txBody>
          <a:bodyPr/>
          <a:lstStyle/>
          <a:p>
            <a:r>
              <a:rPr lang="en-US" dirty="0" smtClean="0"/>
              <a:t>“The </a:t>
            </a:r>
            <a:r>
              <a:rPr lang="en-US" dirty="0"/>
              <a:t>highest decadal rate [of growth of real reproducible, tangible wealth per head from 1805 to 1950] for periods of about ten years was apparently reached in the eighties with approximately 3.8 percent</a:t>
            </a:r>
            <a:r>
              <a:rPr lang="en-US" dirty="0" smtClean="0"/>
              <a:t>.”</a:t>
            </a:r>
          </a:p>
          <a:p>
            <a:pPr lvl="1"/>
            <a:r>
              <a:rPr lang="en-US" sz="2000" dirty="0" smtClean="0"/>
              <a:t>Milton Friedman, </a:t>
            </a:r>
            <a:r>
              <a:rPr lang="en-US" sz="2000" dirty="0" err="1"/>
              <a:t>Rothbard</a:t>
            </a:r>
            <a:r>
              <a:rPr lang="en-US" sz="2000" dirty="0"/>
              <a:t> (2002), 164</a:t>
            </a:r>
            <a:endParaRPr lang="en-US" sz="2000" dirty="0"/>
          </a:p>
        </p:txBody>
      </p:sp>
    </p:spTree>
    <p:extLst>
      <p:ext uri="{BB962C8B-B14F-4D97-AF65-F5344CB8AC3E}">
        <p14:creationId xmlns:p14="http://schemas.microsoft.com/office/powerpoint/2010/main" val="1148819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Gilded Banking?</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“Before </a:t>
            </a:r>
            <a:r>
              <a:rPr lang="en-US" dirty="0"/>
              <a:t>the creation of the Federal Reserve, Friedman and Schwartz noted, bank panics were typically handled by banks themselves – for example, through urban consortiums of private banks called clearinghouses. If a run on one or more banks in a city began, the clearinghouse might declare a suspension of payments, meaning that, temporarily, deposits would not be convertible into cash. Larger, stronger banks would then take the lead, first, in determining that the banks under attack were in fact fundamentally solvent, and second, in lending cash to those banks that needed to meet withdrawals. Though not an entirely satisfactory solution – the suspension of payments for several weeks was a significant hardship for the public – the system of suspension of payments usually prevented local banking panics from spreading or persisting. Large, solvent banks had an incentive to participate in curing panics because they knew that an unchecked panic might ultimately threaten their own deposits</a:t>
            </a:r>
            <a:r>
              <a:rPr lang="en-US" dirty="0" smtClean="0"/>
              <a:t>.”- Bernanke</a:t>
            </a:r>
            <a:endParaRPr lang="en-US" dirty="0"/>
          </a:p>
          <a:p>
            <a:r>
              <a:rPr lang="en-US" u="sng" dirty="0">
                <a:hlinkClick r:id="rId3"/>
              </a:rPr>
              <a:t>Bernanke: Federal Reserve caused Great Depressionhttp://www.wnd.com/?pageId=59405#ixzz1EFVIuOQc</a:t>
            </a:r>
            <a:endParaRPr lang="en-US" dirty="0"/>
          </a:p>
        </p:txBody>
      </p:sp>
    </p:spTree>
    <p:extLst>
      <p:ext uri="{BB962C8B-B14F-4D97-AF65-F5344CB8AC3E}">
        <p14:creationId xmlns:p14="http://schemas.microsoft.com/office/powerpoint/2010/main" val="4111669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Free Banking Era </a:t>
            </a:r>
            <a:endParaRPr lang="en-US" dirty="0"/>
          </a:p>
        </p:txBody>
      </p:sp>
      <p:sp>
        <p:nvSpPr>
          <p:cNvPr id="3" name="Content Placeholder 2"/>
          <p:cNvSpPr>
            <a:spLocks noGrp="1"/>
          </p:cNvSpPr>
          <p:nvPr>
            <p:ph idx="1"/>
          </p:nvPr>
        </p:nvSpPr>
        <p:spPr>
          <a:xfrm>
            <a:off x="304800" y="1554162"/>
            <a:ext cx="5791200" cy="4525963"/>
          </a:xfrm>
        </p:spPr>
        <p:txBody>
          <a:bodyPr/>
          <a:lstStyle/>
          <a:p>
            <a:r>
              <a:rPr lang="en-US" dirty="0" smtClean="0"/>
              <a:t>1836- 1863</a:t>
            </a:r>
          </a:p>
          <a:p>
            <a:r>
              <a:rPr lang="en-US" b="1" dirty="0" smtClean="0">
                <a:solidFill>
                  <a:srgbClr val="FF0000"/>
                </a:solidFill>
              </a:rPr>
              <a:t>Result of Andrew Jackson discontinuing charter of the 2</a:t>
            </a:r>
            <a:r>
              <a:rPr lang="en-US" b="1" baseline="30000" dirty="0" smtClean="0">
                <a:solidFill>
                  <a:srgbClr val="FF0000"/>
                </a:solidFill>
              </a:rPr>
              <a:t>nd</a:t>
            </a:r>
            <a:r>
              <a:rPr lang="en-US" b="1" dirty="0" smtClean="0">
                <a:solidFill>
                  <a:srgbClr val="FF0000"/>
                </a:solidFill>
              </a:rPr>
              <a:t> Bank of the United States</a:t>
            </a:r>
            <a:endParaRPr lang="en-US" dirty="0" smtClean="0">
              <a:solidFill>
                <a:schemeClr val="tx1"/>
              </a:solidFill>
            </a:endParaRPr>
          </a:p>
          <a:p>
            <a:r>
              <a:rPr lang="en-US" dirty="0" smtClean="0">
                <a:solidFill>
                  <a:schemeClr val="tx1"/>
                </a:solidFill>
              </a:rPr>
              <a:t>Only state-chartered banks</a:t>
            </a:r>
          </a:p>
          <a:p>
            <a:pPr lvl="1"/>
            <a:r>
              <a:rPr lang="en-US" dirty="0" smtClean="0">
                <a:solidFill>
                  <a:schemeClr val="tx1"/>
                </a:solidFill>
              </a:rPr>
              <a:t>Local banks take over the function of the central bank</a:t>
            </a:r>
          </a:p>
        </p:txBody>
      </p:sp>
      <p:pic>
        <p:nvPicPr>
          <p:cNvPr id="2050" name="Picture 2" descr="http://upload.wikimedia.org/wikipedia/commons/thumb/4/43/Andrew_jackson_head.jpg/225px-Andrew_jackson_hea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9796" y="1828800"/>
            <a:ext cx="2449286"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6397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a:t>
            </a:r>
            <a:r>
              <a:rPr lang="en-US" baseline="30000" dirty="0" smtClean="0"/>
              <a:t>nd</a:t>
            </a:r>
            <a:r>
              <a:rPr lang="en-US" dirty="0" smtClean="0"/>
              <a:t> Bank of the United States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1816-1836</a:t>
            </a:r>
          </a:p>
          <a:p>
            <a:r>
              <a:rPr lang="en-US" b="1" dirty="0" smtClean="0"/>
              <a:t>Jackson’s reasons for opposition</a:t>
            </a:r>
          </a:p>
          <a:p>
            <a:pPr lvl="1"/>
            <a:r>
              <a:rPr lang="en-US" dirty="0"/>
              <a:t>It concentrated the nation's financial strength in a single institution.</a:t>
            </a:r>
          </a:p>
          <a:p>
            <a:pPr lvl="1"/>
            <a:r>
              <a:rPr lang="en-US" dirty="0"/>
              <a:t>It exposed the government to control by foreign interests.</a:t>
            </a:r>
          </a:p>
          <a:p>
            <a:pPr lvl="1"/>
            <a:r>
              <a:rPr lang="en-US" dirty="0"/>
              <a:t>It served mainly to make the rich richer.</a:t>
            </a:r>
          </a:p>
          <a:p>
            <a:pPr lvl="1"/>
            <a:r>
              <a:rPr lang="en-US" dirty="0"/>
              <a:t>It exercised too much control over members of Congress.</a:t>
            </a:r>
          </a:p>
          <a:p>
            <a:pPr lvl="1"/>
            <a:r>
              <a:rPr lang="en-US" dirty="0"/>
              <a:t>It favored northeastern states over southern and western states.</a:t>
            </a:r>
          </a:p>
          <a:p>
            <a:pPr lvl="1"/>
            <a:r>
              <a:rPr lang="en-US" dirty="0"/>
              <a:t>Banks are controlled by a few select families.</a:t>
            </a:r>
          </a:p>
          <a:p>
            <a:pPr lvl="1"/>
            <a:r>
              <a:rPr lang="en-US" dirty="0"/>
              <a:t>Banks have a long history of instigating wars between nations, forcing them to borrow funding to pay for them.</a:t>
            </a:r>
          </a:p>
          <a:p>
            <a:pPr lvl="1"/>
            <a:endParaRPr lang="en-US" dirty="0"/>
          </a:p>
        </p:txBody>
      </p:sp>
    </p:spTree>
    <p:extLst>
      <p:ext uri="{BB962C8B-B14F-4D97-AF65-F5344CB8AC3E}">
        <p14:creationId xmlns:p14="http://schemas.microsoft.com/office/powerpoint/2010/main" val="4177769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Why was the 2</a:t>
            </a:r>
            <a:r>
              <a:rPr lang="en-US" baseline="30000" dirty="0" smtClean="0"/>
              <a:t>nd</a:t>
            </a:r>
            <a:r>
              <a:rPr lang="en-US" dirty="0" smtClean="0"/>
              <a:t> Bank Chartered?</a:t>
            </a:r>
            <a:endParaRPr lang="en-US" dirty="0"/>
          </a:p>
        </p:txBody>
      </p:sp>
    </p:spTree>
    <p:extLst>
      <p:ext uri="{BB962C8B-B14F-4D97-AF65-F5344CB8AC3E}">
        <p14:creationId xmlns:p14="http://schemas.microsoft.com/office/powerpoint/2010/main" val="4284242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James Madison</a:t>
            </a:r>
            <a:endParaRPr lang="en-US" dirty="0"/>
          </a:p>
        </p:txBody>
      </p:sp>
      <p:sp>
        <p:nvSpPr>
          <p:cNvPr id="3" name="Content Placeholder 2"/>
          <p:cNvSpPr>
            <a:spLocks noGrp="1"/>
          </p:cNvSpPr>
          <p:nvPr>
            <p:ph idx="1"/>
          </p:nvPr>
        </p:nvSpPr>
        <p:spPr>
          <a:xfrm>
            <a:off x="304800" y="1554162"/>
            <a:ext cx="6477000" cy="4525963"/>
          </a:xfrm>
        </p:spPr>
        <p:txBody>
          <a:bodyPr/>
          <a:lstStyle/>
          <a:p>
            <a:r>
              <a:rPr lang="en-US" dirty="0" smtClean="0"/>
              <a:t>2</a:t>
            </a:r>
            <a:r>
              <a:rPr lang="en-US" baseline="30000" dirty="0" smtClean="0"/>
              <a:t>nd</a:t>
            </a:r>
            <a:r>
              <a:rPr lang="en-US" dirty="0" smtClean="0"/>
              <a:t> Bank </a:t>
            </a:r>
            <a:r>
              <a:rPr lang="en-US" dirty="0"/>
              <a:t>c</a:t>
            </a:r>
            <a:r>
              <a:rPr lang="en-US" dirty="0" smtClean="0"/>
              <a:t>hartered in 1816</a:t>
            </a:r>
          </a:p>
          <a:p>
            <a:r>
              <a:rPr lang="en-US" dirty="0" smtClean="0"/>
              <a:t>Why?</a:t>
            </a:r>
          </a:p>
          <a:p>
            <a:pPr lvl="1"/>
            <a:r>
              <a:rPr lang="en-US" b="1" dirty="0" smtClean="0">
                <a:solidFill>
                  <a:srgbClr val="FF0000"/>
                </a:solidFill>
              </a:rPr>
              <a:t>To pay for the war of 1812</a:t>
            </a:r>
          </a:p>
          <a:p>
            <a:pPr lvl="1"/>
            <a:r>
              <a:rPr lang="en-US" b="1" dirty="0" smtClean="0">
                <a:solidFill>
                  <a:srgbClr val="FF0000"/>
                </a:solidFill>
              </a:rPr>
              <a:t>To tame runaway inflation plaguing the country for the previous 5 yrs.</a:t>
            </a:r>
            <a:endParaRPr lang="en-US" dirty="0" smtClean="0">
              <a:solidFill>
                <a:schemeClr val="tx1"/>
              </a:solidFill>
            </a:endParaRPr>
          </a:p>
          <a:p>
            <a:pPr marL="457200" lvl="1" indent="0">
              <a:buNone/>
            </a:pPr>
            <a:r>
              <a:rPr lang="en-US" dirty="0" smtClean="0">
                <a:solidFill>
                  <a:schemeClr val="tx1"/>
                </a:solidFill>
              </a:rPr>
              <a:t>Important to note that Madison served as chief opposition to central banking previously, and contributed to the expiration of the 1</a:t>
            </a:r>
            <a:r>
              <a:rPr lang="en-US" baseline="30000" dirty="0" smtClean="0">
                <a:solidFill>
                  <a:schemeClr val="tx1"/>
                </a:solidFill>
              </a:rPr>
              <a:t>st</a:t>
            </a:r>
            <a:r>
              <a:rPr lang="en-US" dirty="0" smtClean="0">
                <a:solidFill>
                  <a:schemeClr val="tx1"/>
                </a:solidFill>
              </a:rPr>
              <a:t> Bank in 1811.</a:t>
            </a:r>
            <a:endParaRPr lang="en-US" dirty="0" smtClean="0">
              <a:solidFill>
                <a:srgbClr val="FF0000"/>
              </a:solidFill>
            </a:endParaRPr>
          </a:p>
        </p:txBody>
      </p:sp>
      <p:pic>
        <p:nvPicPr>
          <p:cNvPr id="3074" name="Picture 2" descr="http://upload.wikimedia.org/wikipedia/commons/thumb/1/1d/James_Madison.jpg/245px-James_Madis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1600200"/>
            <a:ext cx="2257425" cy="2838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7222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r>
              <a:rPr lang="en-US" baseline="30000" dirty="0" smtClean="0"/>
              <a:t>st</a:t>
            </a:r>
            <a:r>
              <a:rPr lang="en-US" dirty="0" smtClean="0"/>
              <a:t> Bank of the United States</a:t>
            </a:r>
            <a:endParaRPr lang="en-US" dirty="0"/>
          </a:p>
        </p:txBody>
      </p:sp>
      <p:sp>
        <p:nvSpPr>
          <p:cNvPr id="3" name="Content Placeholder 2"/>
          <p:cNvSpPr>
            <a:spLocks noGrp="1"/>
          </p:cNvSpPr>
          <p:nvPr>
            <p:ph idx="1"/>
          </p:nvPr>
        </p:nvSpPr>
        <p:spPr>
          <a:xfrm>
            <a:off x="304800" y="1554162"/>
            <a:ext cx="6248400" cy="4525963"/>
          </a:xfrm>
        </p:spPr>
        <p:txBody>
          <a:bodyPr>
            <a:normAutofit fontScale="92500"/>
          </a:bodyPr>
          <a:lstStyle/>
          <a:p>
            <a:r>
              <a:rPr lang="en-US" dirty="0" smtClean="0"/>
              <a:t>1791-1811: Charter to operate as US Central Bank</a:t>
            </a:r>
          </a:p>
          <a:p>
            <a:pPr lvl="1"/>
            <a:r>
              <a:rPr lang="en-US" dirty="0" smtClean="0"/>
              <a:t>Alexander Hamilton: primary advocate</a:t>
            </a:r>
          </a:p>
          <a:p>
            <a:r>
              <a:rPr lang="en-US" dirty="0" smtClean="0"/>
              <a:t>Purpose:</a:t>
            </a:r>
          </a:p>
          <a:p>
            <a:pPr lvl="1"/>
            <a:r>
              <a:rPr lang="en-US" dirty="0" smtClean="0"/>
              <a:t>Establish </a:t>
            </a:r>
            <a:r>
              <a:rPr lang="en-US" dirty="0"/>
              <a:t>f</a:t>
            </a:r>
            <a:r>
              <a:rPr lang="en-US" dirty="0" smtClean="0"/>
              <a:t>inancial order and clarity</a:t>
            </a:r>
          </a:p>
          <a:p>
            <a:pPr lvl="1"/>
            <a:r>
              <a:rPr lang="en-US" dirty="0" smtClean="0"/>
              <a:t>Establish credit both nationally and overseas for the new nation</a:t>
            </a:r>
          </a:p>
          <a:p>
            <a:pPr lvl="1"/>
            <a:r>
              <a:rPr lang="en-US" dirty="0" smtClean="0"/>
              <a:t>Resolve issue of “Continental” Currency, fiat during War.</a:t>
            </a:r>
            <a:endParaRPr lang="en-US" dirty="0"/>
          </a:p>
        </p:txBody>
      </p:sp>
      <p:pic>
        <p:nvPicPr>
          <p:cNvPr id="4098" name="Picture 2" descr="http://upload.wikimedia.org/wikipedia/en/thumb/e/ec/Hamiltontrumbull-crop.jpg/225px-Hamiltontrumbull-cro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1523999"/>
            <a:ext cx="2493579" cy="31142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8253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Hamilton v. Jefferson</a:t>
            </a:r>
            <a:endParaRPr lang="en-US" dirty="0"/>
          </a:p>
        </p:txBody>
      </p:sp>
      <p:sp>
        <p:nvSpPr>
          <p:cNvPr id="3" name="Content Placeholder 2"/>
          <p:cNvSpPr>
            <a:spLocks noGrp="1"/>
          </p:cNvSpPr>
          <p:nvPr>
            <p:ph idx="1"/>
          </p:nvPr>
        </p:nvSpPr>
        <p:spPr>
          <a:xfrm>
            <a:off x="304800" y="1554162"/>
            <a:ext cx="6024628" cy="4525963"/>
          </a:xfrm>
        </p:spPr>
        <p:txBody>
          <a:bodyPr>
            <a:normAutofit fontScale="85000" lnSpcReduction="10000"/>
          </a:bodyPr>
          <a:lstStyle/>
          <a:p>
            <a:pPr marL="457200" lvl="1" indent="0">
              <a:buNone/>
            </a:pPr>
            <a:r>
              <a:rPr lang="en-US" dirty="0"/>
              <a:t>D</a:t>
            </a:r>
            <a:r>
              <a:rPr lang="en-US" dirty="0" smtClean="0"/>
              <a:t>ifferent </a:t>
            </a:r>
            <a:r>
              <a:rPr lang="en-US" dirty="0"/>
              <a:t>visions for America</a:t>
            </a:r>
          </a:p>
          <a:p>
            <a:pPr lvl="1"/>
            <a:r>
              <a:rPr lang="en-US" dirty="0"/>
              <a:t>Hamilton believes in strong central gov’t, need to keep wealthy invested</a:t>
            </a:r>
          </a:p>
          <a:p>
            <a:pPr lvl="1"/>
            <a:r>
              <a:rPr lang="en-US" dirty="0" smtClean="0"/>
              <a:t>Jefferson is constructionist: </a:t>
            </a:r>
            <a:r>
              <a:rPr lang="en-US" dirty="0"/>
              <a:t>Agriculture does not require </a:t>
            </a:r>
            <a:r>
              <a:rPr lang="en-US" dirty="0" smtClean="0"/>
              <a:t>central </a:t>
            </a:r>
            <a:r>
              <a:rPr lang="en-US" dirty="0"/>
              <a:t>banking</a:t>
            </a:r>
          </a:p>
          <a:p>
            <a:pPr lvl="1"/>
            <a:r>
              <a:rPr lang="en-US" dirty="0"/>
              <a:t>Jefferson says of </a:t>
            </a:r>
            <a:r>
              <a:rPr lang="en-US" dirty="0" smtClean="0"/>
              <a:t>Hamilton</a:t>
            </a:r>
          </a:p>
          <a:p>
            <a:pPr lvl="2"/>
            <a:r>
              <a:rPr lang="en-US" dirty="0" smtClean="0"/>
              <a:t> </a:t>
            </a:r>
            <a:r>
              <a:rPr lang="en-US" dirty="0"/>
              <a:t>“Hamilton was not only a monarchist, but for a monarchy bottomed on corruption”</a:t>
            </a:r>
          </a:p>
          <a:p>
            <a:pPr lvl="1"/>
            <a:r>
              <a:rPr lang="en-US" dirty="0" smtClean="0"/>
              <a:t>Hamilton says of people</a:t>
            </a:r>
          </a:p>
          <a:p>
            <a:pPr lvl="2"/>
            <a:r>
              <a:rPr lang="en-US" dirty="0" smtClean="0"/>
              <a:t> </a:t>
            </a:r>
            <a:r>
              <a:rPr lang="en-US" dirty="0"/>
              <a:t>“the people are turbulent and changing, they seldom judge or determine right.. give therefore to the first class a distinct and permanent share of the gov’t”</a:t>
            </a:r>
          </a:p>
          <a:p>
            <a:pPr marL="0" indent="0">
              <a:buNone/>
            </a:pPr>
            <a:endParaRPr lang="en-US" dirty="0"/>
          </a:p>
        </p:txBody>
      </p:sp>
      <p:pic>
        <p:nvPicPr>
          <p:cNvPr id="5122" name="Picture 2" descr="Portrait of Thomas Jefferson by Rembrandt Pea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9428" y="1600200"/>
            <a:ext cx="2557397"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784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Constitutionality of “bank bill”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Article 1, Section 8; </a:t>
            </a:r>
            <a:r>
              <a:rPr lang="en-US" dirty="0"/>
              <a:t>To make all Laws which shall be necessary and proper for carrying into Execution the foregoing Powers, and all other Powers vested by this Constitution in the Government of the United States, or in any Department or Officer thereof</a:t>
            </a:r>
            <a:r>
              <a:rPr lang="en-US" dirty="0" smtClean="0"/>
              <a:t>.</a:t>
            </a:r>
          </a:p>
          <a:p>
            <a:pPr lvl="1"/>
            <a:r>
              <a:rPr lang="en-US" dirty="0" smtClean="0"/>
              <a:t>Jefferson: not “necessary and proper”, against the spirit of the Constitution</a:t>
            </a:r>
          </a:p>
          <a:p>
            <a:pPr lvl="1"/>
            <a:r>
              <a:rPr lang="en-US" dirty="0" smtClean="0"/>
              <a:t>Hamilton: </a:t>
            </a:r>
            <a:r>
              <a:rPr lang="en-US" dirty="0"/>
              <a:t>"Thus...unquestionably incident to sovereign power to erect corporations to </a:t>
            </a:r>
            <a:r>
              <a:rPr lang="en-US" i="1" dirty="0"/>
              <a:t>that</a:t>
            </a:r>
            <a:r>
              <a:rPr lang="en-US" dirty="0"/>
              <a:t> of the United States, in </a:t>
            </a:r>
            <a:r>
              <a:rPr lang="en-US" i="1" dirty="0"/>
              <a:t>relation to the objects</a:t>
            </a:r>
            <a:r>
              <a:rPr lang="en-US" dirty="0"/>
              <a:t> entrusted [</a:t>
            </a:r>
            <a:r>
              <a:rPr lang="en-US" i="1" dirty="0"/>
              <a:t>sic</a:t>
            </a:r>
            <a:r>
              <a:rPr lang="en-US" dirty="0"/>
              <a:t>] to the management of the government."</a:t>
            </a:r>
            <a:endParaRPr lang="en-US" dirty="0"/>
          </a:p>
        </p:txBody>
      </p:sp>
    </p:spTree>
    <p:extLst>
      <p:ext uri="{BB962C8B-B14F-4D97-AF65-F5344CB8AC3E}">
        <p14:creationId xmlns:p14="http://schemas.microsoft.com/office/powerpoint/2010/main" val="91461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 Goals</a:t>
            </a:r>
            <a:endParaRPr lang="en-US" dirty="0"/>
          </a:p>
        </p:txBody>
      </p:sp>
      <p:sp>
        <p:nvSpPr>
          <p:cNvPr id="3" name="Content Placeholder 2"/>
          <p:cNvSpPr>
            <a:spLocks noGrp="1"/>
          </p:cNvSpPr>
          <p:nvPr>
            <p:ph idx="1"/>
          </p:nvPr>
        </p:nvSpPr>
        <p:spPr/>
        <p:txBody>
          <a:bodyPr/>
          <a:lstStyle/>
          <a:p>
            <a:r>
              <a:rPr lang="en-US" dirty="0"/>
              <a:t>The Fed has three major goals:</a:t>
            </a:r>
          </a:p>
          <a:p>
            <a:r>
              <a:rPr lang="en-US" dirty="0"/>
              <a:t>Price stability</a:t>
            </a:r>
          </a:p>
          <a:p>
            <a:r>
              <a:rPr lang="en-US" dirty="0"/>
              <a:t>Sustainable economic growth</a:t>
            </a:r>
          </a:p>
          <a:p>
            <a:r>
              <a:rPr lang="en-US" dirty="0"/>
              <a:t>Full employment</a:t>
            </a:r>
          </a:p>
          <a:p>
            <a:r>
              <a:rPr lang="en-US" dirty="0"/>
              <a:t>Real Goal.. back up the banks when the do stupid things.</a:t>
            </a:r>
          </a:p>
          <a:p>
            <a:endParaRPr lang="en-US" dirty="0"/>
          </a:p>
        </p:txBody>
      </p:sp>
    </p:spTree>
    <p:extLst>
      <p:ext uri="{BB962C8B-B14F-4D97-AF65-F5344CB8AC3E}">
        <p14:creationId xmlns:p14="http://schemas.microsoft.com/office/powerpoint/2010/main" val="2483820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“Let me end my talk by abusing slightly my status as an official representative of the Federal Reserve. I would like to say to Milton and Anna: Regarding the Great Depression. You’re right, we did it. We’re very sorry. But thanks to you, we won’t do it again.”</a:t>
            </a:r>
          </a:p>
          <a:p>
            <a:r>
              <a:rPr lang="en-US" sz="2000" dirty="0" smtClean="0"/>
              <a:t>- Ben Bernanke at 2002 conference to honor Milton Friedman’s birthday (</a:t>
            </a:r>
            <a:r>
              <a:rPr lang="en-US" sz="2000" u="sng" dirty="0">
                <a:hlinkClick r:id="rId3"/>
              </a:rPr>
              <a:t>Bernanke: Federal Reserve caused Great Depressionhttp://www.wnd.com/?</a:t>
            </a:r>
            <a:r>
              <a:rPr lang="en-US" sz="2000" u="sng" dirty="0" smtClean="0">
                <a:hlinkClick r:id="rId3"/>
              </a:rPr>
              <a:t>pageId=59405#ixzz1EFVIuOQc</a:t>
            </a:r>
            <a:r>
              <a:rPr lang="en-US" sz="2000" u="sng" dirty="0" smtClean="0"/>
              <a:t>)</a:t>
            </a:r>
            <a:endParaRPr lang="en-US" sz="2000" dirty="0"/>
          </a:p>
        </p:txBody>
      </p:sp>
    </p:spTree>
    <p:extLst>
      <p:ext uri="{BB962C8B-B14F-4D97-AF65-F5344CB8AC3E}">
        <p14:creationId xmlns:p14="http://schemas.microsoft.com/office/powerpoint/2010/main" val="40267017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Accomplished by: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Setting </a:t>
            </a:r>
            <a:r>
              <a:rPr lang="en-US" dirty="0"/>
              <a:t>reserve requirement. / leverage ratio</a:t>
            </a:r>
          </a:p>
          <a:p>
            <a:r>
              <a:rPr lang="en-US" dirty="0"/>
              <a:t>Lending to the Banks at a discount window.  / Artificial Interest Rates</a:t>
            </a:r>
          </a:p>
          <a:p>
            <a:r>
              <a:rPr lang="en-US" dirty="0"/>
              <a:t>Open Market Operations / Giving free money to banks by front running.</a:t>
            </a:r>
          </a:p>
          <a:p>
            <a:r>
              <a:rPr lang="en-US" dirty="0"/>
              <a:t>NEW: Now pays interest on excess reserves. / giving money to banks to not lend</a:t>
            </a:r>
          </a:p>
          <a:p>
            <a:r>
              <a:rPr lang="en-US" dirty="0"/>
              <a:t>Lender of last resort / regulate member banks / collect taxes / shut banks down</a:t>
            </a:r>
          </a:p>
          <a:p>
            <a:endParaRPr lang="en-US" dirty="0"/>
          </a:p>
        </p:txBody>
      </p:sp>
    </p:spTree>
    <p:extLst>
      <p:ext uri="{BB962C8B-B14F-4D97-AF65-F5344CB8AC3E}">
        <p14:creationId xmlns:p14="http://schemas.microsoft.com/office/powerpoint/2010/main" val="382546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went wrong in 2008</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 </a:t>
            </a:r>
            <a:r>
              <a:rPr lang="en-US" dirty="0"/>
              <a:t>insistence on free movement of capital across borders;</a:t>
            </a:r>
          </a:p>
          <a:p>
            <a:pPr marL="0" indent="0">
              <a:buNone/>
            </a:pPr>
            <a:r>
              <a:rPr lang="en-US" b="1" dirty="0"/>
              <a:t>• the repeal of Depression-era regulations separating commercial and investment banking;</a:t>
            </a:r>
            <a:endParaRPr lang="en-US" dirty="0"/>
          </a:p>
          <a:p>
            <a:pPr marL="0" indent="0">
              <a:buNone/>
            </a:pPr>
            <a:r>
              <a:rPr lang="en-US" dirty="0"/>
              <a:t>• a congressional ban on the regulation of credit-default swaps;</a:t>
            </a:r>
          </a:p>
          <a:p>
            <a:pPr marL="0" indent="0">
              <a:buNone/>
            </a:pPr>
            <a:r>
              <a:rPr lang="en-US" b="1" dirty="0"/>
              <a:t>• major increases in the amount of leverage allowed to investment banks;</a:t>
            </a:r>
            <a:endParaRPr lang="en-US" dirty="0"/>
          </a:p>
          <a:p>
            <a:pPr marL="0" indent="0">
              <a:buNone/>
            </a:pPr>
            <a:r>
              <a:rPr lang="en-US" dirty="0"/>
              <a:t>• a light hand at the Securities and Exchange Commission in its regulatory enforcement;</a:t>
            </a:r>
          </a:p>
          <a:p>
            <a:pPr marL="0" indent="0">
              <a:buNone/>
            </a:pPr>
            <a:r>
              <a:rPr lang="en-US" b="1" dirty="0"/>
              <a:t>• an international agreement to allow banks to measure their own riskiness;</a:t>
            </a:r>
            <a:endParaRPr lang="en-US" dirty="0"/>
          </a:p>
          <a:p>
            <a:pPr marL="0" indent="0">
              <a:buNone/>
            </a:pPr>
            <a:r>
              <a:rPr lang="en-US" dirty="0"/>
              <a:t>• and an intentional failure to update regulations so as to keep up with the tremendous pace of financial innovation.</a:t>
            </a:r>
          </a:p>
          <a:p>
            <a:pPr marL="0" indent="0">
              <a:buNone/>
            </a:pPr>
            <a:r>
              <a:rPr lang="en-US" dirty="0" smtClean="0"/>
              <a:t>	 </a:t>
            </a:r>
            <a:r>
              <a:rPr lang="en-US" b="1" dirty="0"/>
              <a:t>First Bank Rules </a:t>
            </a:r>
            <a:r>
              <a:rPr lang="en-US" dirty="0" err="1"/>
              <a:t>vs</a:t>
            </a:r>
            <a:r>
              <a:rPr lang="en-US" b="1" dirty="0"/>
              <a:t> Great Depression Era Rules </a:t>
            </a:r>
            <a:r>
              <a:rPr lang="en-US" dirty="0" err="1"/>
              <a:t>vs</a:t>
            </a:r>
            <a:r>
              <a:rPr lang="en-US" b="1" dirty="0"/>
              <a:t> </a:t>
            </a:r>
            <a:endParaRPr lang="en-US" b="1" dirty="0" smtClean="0"/>
          </a:p>
          <a:p>
            <a:pPr marL="0" indent="0">
              <a:buNone/>
            </a:pPr>
            <a:r>
              <a:rPr lang="en-US" b="1" dirty="0"/>
              <a:t>	</a:t>
            </a:r>
            <a:r>
              <a:rPr lang="en-US" b="1" dirty="0" smtClean="0"/>
              <a:t>	Federal </a:t>
            </a:r>
            <a:r>
              <a:rPr lang="en-US" b="1" dirty="0"/>
              <a:t>Reserve Rules </a:t>
            </a:r>
            <a:endParaRPr lang="en-US" dirty="0"/>
          </a:p>
          <a:p>
            <a:endParaRPr lang="en-US" dirty="0"/>
          </a:p>
        </p:txBody>
      </p:sp>
    </p:spTree>
    <p:extLst>
      <p:ext uri="{BB962C8B-B14F-4D97-AF65-F5344CB8AC3E}">
        <p14:creationId xmlns:p14="http://schemas.microsoft.com/office/powerpoint/2010/main" val="19466826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err="1" smtClean="0"/>
              <a:t>Wronger</a:t>
            </a:r>
            <a:endParaRPr lang="en-US" dirty="0"/>
          </a:p>
        </p:txBody>
      </p:sp>
      <p:sp>
        <p:nvSpPr>
          <p:cNvPr id="3" name="Content Placeholder 2"/>
          <p:cNvSpPr>
            <a:spLocks noGrp="1"/>
          </p:cNvSpPr>
          <p:nvPr>
            <p:ph idx="1"/>
          </p:nvPr>
        </p:nvSpPr>
        <p:spPr/>
        <p:txBody>
          <a:bodyPr>
            <a:normAutofit fontScale="92500" lnSpcReduction="20000"/>
          </a:bodyPr>
          <a:lstStyle/>
          <a:p>
            <a:r>
              <a:rPr lang="en-US" dirty="0"/>
              <a:t>Market Manipulation = just like 1907, Banks use other peoples money to make money.</a:t>
            </a:r>
          </a:p>
          <a:p>
            <a:r>
              <a:rPr lang="en-US" dirty="0"/>
              <a:t>Merged large banks with other large banks creating banks that are now too </a:t>
            </a:r>
            <a:r>
              <a:rPr lang="en-US" dirty="0" err="1"/>
              <a:t>biggerer</a:t>
            </a:r>
            <a:r>
              <a:rPr lang="en-US" dirty="0"/>
              <a:t> to fail.</a:t>
            </a:r>
          </a:p>
          <a:p>
            <a:r>
              <a:rPr lang="en-US" dirty="0"/>
              <a:t>Privatize Profits / Socialize Losses then blame government spending, then blame people spending.</a:t>
            </a:r>
          </a:p>
          <a:p>
            <a:r>
              <a:rPr lang="en-US" dirty="0"/>
              <a:t>What the government cannot audit. </a:t>
            </a:r>
          </a:p>
          <a:p>
            <a:r>
              <a:rPr lang="en-US" dirty="0"/>
              <a:t>Propping up an unsustainable debt based economy</a:t>
            </a:r>
            <a:r>
              <a:rPr lang="en-US" dirty="0" smtClean="0"/>
              <a:t>.</a:t>
            </a:r>
            <a:endParaRPr lang="en-US" dirty="0"/>
          </a:p>
        </p:txBody>
      </p:sp>
    </p:spTree>
    <p:extLst>
      <p:ext uri="{BB962C8B-B14F-4D97-AF65-F5344CB8AC3E}">
        <p14:creationId xmlns:p14="http://schemas.microsoft.com/office/powerpoint/2010/main" val="2702660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Banking Philosophy</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	Mayer </a:t>
            </a:r>
            <a:r>
              <a:rPr lang="en-US" b="1" dirty="0" err="1"/>
              <a:t>Amschel</a:t>
            </a:r>
            <a:r>
              <a:rPr lang="en-US" b="1" dirty="0"/>
              <a:t> Rothschild</a:t>
            </a:r>
            <a:endParaRPr lang="en-US" dirty="0"/>
          </a:p>
          <a:p>
            <a:r>
              <a:rPr lang="en-US" dirty="0"/>
              <a:t>"Let me issue and control a nation's money and I care not who writes the laws."</a:t>
            </a:r>
          </a:p>
          <a:p>
            <a:pPr marL="0" indent="0">
              <a:buNone/>
            </a:pPr>
            <a:r>
              <a:rPr lang="en-US" b="1" dirty="0" smtClean="0"/>
              <a:t>	The </a:t>
            </a:r>
            <a:r>
              <a:rPr lang="en-US" b="1" dirty="0"/>
              <a:t>Rothschild brothers</a:t>
            </a:r>
            <a:endParaRPr lang="en-US" dirty="0"/>
          </a:p>
          <a:p>
            <a:r>
              <a:rPr lang="en-US" dirty="0"/>
              <a:t>"The few who understand the system will either be so interested in its profits or be so dependent upon its </a:t>
            </a:r>
            <a:r>
              <a:rPr lang="en-US" dirty="0" err="1"/>
              <a:t>favours</a:t>
            </a:r>
            <a:r>
              <a:rPr lang="en-US" dirty="0"/>
              <a:t> that there will be no opposition from that class, while on the other hand, the great body of people, mentally incapable of comprehending the tremendous advantage that capital derives from the system, will bear its burdens without complaint, and perhaps without even suspecting that the system is inimical to their interests."</a:t>
            </a:r>
          </a:p>
          <a:p>
            <a:r>
              <a:rPr lang="en-US" b="1" dirty="0"/>
              <a:t>They can lend out more currency than they have!  Why is your house theirs if you do not pay for it?  They don't have the capital either.. they just have the authority to create it.</a:t>
            </a:r>
            <a:endParaRPr lang="en-US" dirty="0"/>
          </a:p>
          <a:p>
            <a:pPr marL="0" indent="0">
              <a:buNone/>
            </a:pPr>
            <a:endParaRPr lang="en-US" dirty="0"/>
          </a:p>
        </p:txBody>
      </p:sp>
    </p:spTree>
    <p:extLst>
      <p:ext uri="{BB962C8B-B14F-4D97-AF65-F5344CB8AC3E}">
        <p14:creationId xmlns:p14="http://schemas.microsoft.com/office/powerpoint/2010/main" val="561028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Constitution.</a:t>
            </a:r>
            <a:endParaRPr lang="en-US" dirty="0"/>
          </a:p>
        </p:txBody>
      </p:sp>
      <p:sp>
        <p:nvSpPr>
          <p:cNvPr id="3" name="Content Placeholder 2"/>
          <p:cNvSpPr>
            <a:spLocks noGrp="1"/>
          </p:cNvSpPr>
          <p:nvPr>
            <p:ph idx="1"/>
          </p:nvPr>
        </p:nvSpPr>
        <p:spPr/>
        <p:txBody>
          <a:bodyPr/>
          <a:lstStyle/>
          <a:p>
            <a:r>
              <a:rPr lang="en-US" dirty="0"/>
              <a:t>Section 8:   The Congress shall have Power To coin Money  = should have a mint...</a:t>
            </a:r>
          </a:p>
          <a:p>
            <a:r>
              <a:rPr lang="en-US" dirty="0"/>
              <a:t>Section. 10. No State shall coin Money; emit Bills of Credit; make any Thing but gold and silver Coin a Tender in Payment of Debts</a:t>
            </a:r>
          </a:p>
          <a:p>
            <a:endParaRPr lang="en-US" dirty="0"/>
          </a:p>
        </p:txBody>
      </p:sp>
    </p:spTree>
    <p:extLst>
      <p:ext uri="{BB962C8B-B14F-4D97-AF65-F5344CB8AC3E}">
        <p14:creationId xmlns:p14="http://schemas.microsoft.com/office/powerpoint/2010/main" val="657222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Practicality</a:t>
            </a:r>
            <a:endParaRPr lang="en-US" dirty="0"/>
          </a:p>
        </p:txBody>
      </p:sp>
      <p:sp>
        <p:nvSpPr>
          <p:cNvPr id="3" name="Content Placeholder 2"/>
          <p:cNvSpPr>
            <a:spLocks noGrp="1"/>
          </p:cNvSpPr>
          <p:nvPr>
            <p:ph idx="1"/>
          </p:nvPr>
        </p:nvSpPr>
        <p:spPr/>
        <p:txBody>
          <a:bodyPr>
            <a:normAutofit fontScale="70000" lnSpcReduction="20000"/>
          </a:bodyPr>
          <a:lstStyle/>
          <a:p>
            <a:r>
              <a:rPr lang="en-US" dirty="0"/>
              <a:t>The Federal Reserve has $270 billion in Gold</a:t>
            </a:r>
          </a:p>
          <a:p>
            <a:r>
              <a:rPr lang="en-US" dirty="0"/>
              <a:t>No need for federal taxes, they can just print it / Requirement of a limited government to not cause hyper inflation.</a:t>
            </a:r>
          </a:p>
          <a:p>
            <a:r>
              <a:rPr lang="en-US" dirty="0"/>
              <a:t>Large Banks create ever larger corporations, borrow a lot if it's easier to pay the balance in the future.  The first person to spend has the higher purchasing power. = </a:t>
            </a:r>
          </a:p>
          <a:p>
            <a:pPr marL="0" indent="0">
              <a:buNone/>
            </a:pPr>
            <a:r>
              <a:rPr lang="en-US" dirty="0" smtClean="0"/>
              <a:t>			</a:t>
            </a:r>
            <a:r>
              <a:rPr lang="en-US" b="1" dirty="0" smtClean="0"/>
              <a:t>Thomas Jefferson:</a:t>
            </a:r>
            <a:endParaRPr lang="en-US" b="1" dirty="0"/>
          </a:p>
          <a:p>
            <a:r>
              <a:rPr lang="en-US" dirty="0"/>
              <a:t>"If the American people ever allow private banks to control the issue of their currency, first by inflation, then by deflation,</a:t>
            </a:r>
            <a:r>
              <a:rPr lang="en-US" b="1" dirty="0"/>
              <a:t> the banks and corporations </a:t>
            </a:r>
            <a:r>
              <a:rPr lang="en-US" dirty="0"/>
              <a:t>that will grow up around them will deprive the people of all property until their children wake up homeless on the continent their Fathers conquered...I believe that banking institutions are more dangerous to our liberties than standing armies... The issuing power should be taken from the banks and restored to the people, to whom it properly belongs."</a:t>
            </a:r>
          </a:p>
          <a:p>
            <a:pPr marL="0" indent="0">
              <a:buNone/>
            </a:pPr>
            <a:endParaRPr lang="en-US" dirty="0"/>
          </a:p>
        </p:txBody>
      </p:sp>
    </p:spTree>
    <p:extLst>
      <p:ext uri="{BB962C8B-B14F-4D97-AF65-F5344CB8AC3E}">
        <p14:creationId xmlns:p14="http://schemas.microsoft.com/office/powerpoint/2010/main" val="1546982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 Simplicity</a:t>
            </a:r>
            <a:endParaRPr lang="en-US" dirty="0"/>
          </a:p>
        </p:txBody>
      </p:sp>
      <p:sp>
        <p:nvSpPr>
          <p:cNvPr id="3" name="Content Placeholder 2"/>
          <p:cNvSpPr>
            <a:spLocks noGrp="1"/>
          </p:cNvSpPr>
          <p:nvPr>
            <p:ph idx="1"/>
          </p:nvPr>
        </p:nvSpPr>
        <p:spPr/>
        <p:txBody>
          <a:bodyPr/>
          <a:lstStyle/>
          <a:p>
            <a:pPr lvl="0"/>
            <a:r>
              <a:rPr lang="en-US" sz="2400" dirty="0"/>
              <a:t>Rid Fed of corruption, now subject to congressional oversight</a:t>
            </a:r>
          </a:p>
          <a:p>
            <a:pPr lvl="0"/>
            <a:r>
              <a:rPr lang="en-US" sz="2400" dirty="0"/>
              <a:t>We can now pay for large public undertakings… wars</a:t>
            </a:r>
          </a:p>
          <a:p>
            <a:pPr lvl="0"/>
            <a:r>
              <a:rPr lang="en-US" sz="2400" dirty="0"/>
              <a:t>Standardized currency, and consistent monetary policy</a:t>
            </a:r>
          </a:p>
          <a:p>
            <a:pPr lvl="0"/>
            <a:r>
              <a:rPr lang="en-US" sz="2400" dirty="0"/>
              <a:t>Oversight of banking institutions</a:t>
            </a:r>
          </a:p>
          <a:p>
            <a:endParaRPr lang="en-US" dirty="0"/>
          </a:p>
        </p:txBody>
      </p:sp>
    </p:spTree>
    <p:extLst>
      <p:ext uri="{BB962C8B-B14F-4D97-AF65-F5344CB8AC3E}">
        <p14:creationId xmlns:p14="http://schemas.microsoft.com/office/powerpoint/2010/main" val="18067761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 points of Concern</a:t>
            </a:r>
            <a:endParaRPr lang="en-US" dirty="0"/>
          </a:p>
        </p:txBody>
      </p:sp>
      <p:sp>
        <p:nvSpPr>
          <p:cNvPr id="3" name="Content Placeholder 2"/>
          <p:cNvSpPr>
            <a:spLocks noGrp="1"/>
          </p:cNvSpPr>
          <p:nvPr>
            <p:ph idx="1"/>
          </p:nvPr>
        </p:nvSpPr>
        <p:spPr/>
        <p:txBody>
          <a:bodyPr>
            <a:normAutofit fontScale="85000" lnSpcReduction="10000"/>
          </a:bodyPr>
          <a:lstStyle/>
          <a:p>
            <a:pPr lvl="0"/>
            <a:r>
              <a:rPr lang="en-US" dirty="0"/>
              <a:t>Constitutionality</a:t>
            </a:r>
          </a:p>
          <a:p>
            <a:pPr lvl="1"/>
            <a:r>
              <a:rPr lang="en-US" dirty="0"/>
              <a:t>No </a:t>
            </a:r>
            <a:r>
              <a:rPr lang="en-US" dirty="0" smtClean="0"/>
              <a:t>longer is </a:t>
            </a:r>
            <a:r>
              <a:rPr lang="en-US" dirty="0"/>
              <a:t>or is questionably a private institution, thus would not have held constitutional water in the 1790s</a:t>
            </a:r>
          </a:p>
          <a:p>
            <a:pPr lvl="0"/>
            <a:r>
              <a:rPr lang="en-US" dirty="0"/>
              <a:t>Lender of last resort distribution of responsibility</a:t>
            </a:r>
          </a:p>
          <a:p>
            <a:pPr lvl="1"/>
            <a:r>
              <a:rPr lang="en-US" dirty="0" smtClean="0"/>
              <a:t>Diluted risk for lenders and borrowers: ends </a:t>
            </a:r>
            <a:r>
              <a:rPr lang="en-US" dirty="0"/>
              <a:t>up in hands of Main St in the form of inflation when </a:t>
            </a:r>
            <a:r>
              <a:rPr lang="en-US" dirty="0"/>
              <a:t>F</a:t>
            </a:r>
            <a:r>
              <a:rPr lang="en-US" dirty="0" smtClean="0"/>
              <a:t>ed prints money</a:t>
            </a:r>
            <a:endParaRPr lang="en-US" dirty="0"/>
          </a:p>
          <a:p>
            <a:pPr lvl="1"/>
            <a:r>
              <a:rPr lang="en-US" dirty="0"/>
              <a:t>Bailouts: no room for banks making poor decisions to fail</a:t>
            </a:r>
          </a:p>
          <a:p>
            <a:pPr lvl="1"/>
            <a:r>
              <a:rPr lang="en-US" dirty="0" smtClean="0"/>
              <a:t>We </a:t>
            </a:r>
            <a:r>
              <a:rPr lang="en-US" dirty="0"/>
              <a:t>live and die with the decisions of one central authority</a:t>
            </a:r>
          </a:p>
          <a:p>
            <a:pPr lvl="2"/>
            <a:r>
              <a:rPr lang="en-US" dirty="0" smtClean="0"/>
              <a:t>“</a:t>
            </a:r>
            <a:r>
              <a:rPr lang="en-US" dirty="0"/>
              <a:t>the fundamental problem is that you shouldn’t have an institution that depends on whether he is good or not</a:t>
            </a:r>
            <a:r>
              <a:rPr lang="en-US" dirty="0" smtClean="0"/>
              <a:t>” –Friedman in reference to Bernanke, 2006</a:t>
            </a:r>
            <a:endParaRPr lang="en-US" dirty="0"/>
          </a:p>
          <a:p>
            <a:endParaRPr lang="en-US" dirty="0"/>
          </a:p>
        </p:txBody>
      </p:sp>
    </p:spTree>
    <p:extLst>
      <p:ext uri="{BB962C8B-B14F-4D97-AF65-F5344CB8AC3E}">
        <p14:creationId xmlns:p14="http://schemas.microsoft.com/office/powerpoint/2010/main" val="35088591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“Regarding </a:t>
            </a:r>
            <a:r>
              <a:rPr lang="en-US" dirty="0"/>
              <a:t>the Great Depression. You’re right, we did it. We’re very sorry. But thanks to you, we won’t do it again</a:t>
            </a:r>
            <a:r>
              <a:rPr lang="en-US" dirty="0" smtClean="0"/>
              <a:t>.”</a:t>
            </a:r>
          </a:p>
          <a:p>
            <a:pPr marL="0" indent="0">
              <a:buNone/>
            </a:pPr>
            <a:r>
              <a:rPr lang="en-US" dirty="0" smtClean="0"/>
              <a:t>	-Monday Morning Quarterback</a:t>
            </a:r>
            <a:endParaRPr lang="en-US" dirty="0"/>
          </a:p>
          <a:p>
            <a:endParaRPr lang="en-US" dirty="0"/>
          </a:p>
          <a:p>
            <a:endParaRPr lang="en-US" dirty="0"/>
          </a:p>
        </p:txBody>
      </p:sp>
    </p:spTree>
    <p:extLst>
      <p:ext uri="{BB962C8B-B14F-4D97-AF65-F5344CB8AC3E}">
        <p14:creationId xmlns:p14="http://schemas.microsoft.com/office/powerpoint/2010/main" val="24578906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Had enough?</a:t>
            </a:r>
          </a:p>
          <a:p>
            <a:endParaRPr lang="en-US" dirty="0"/>
          </a:p>
          <a:p>
            <a:pPr marL="0" indent="0">
              <a:buNone/>
            </a:pPr>
            <a:r>
              <a:rPr lang="en-US" dirty="0" smtClean="0"/>
              <a:t>Thank you.</a:t>
            </a:r>
          </a:p>
          <a:p>
            <a:pPr marL="457200" lvl="1" indent="0">
              <a:buNone/>
            </a:pPr>
            <a:r>
              <a:rPr lang="en-US" dirty="0" smtClean="0"/>
              <a:t>-Caldwell and Matthew</a:t>
            </a:r>
            <a:endParaRPr lang="en-US" dirty="0"/>
          </a:p>
        </p:txBody>
      </p:sp>
    </p:spTree>
    <p:extLst>
      <p:ext uri="{BB962C8B-B14F-4D97-AF65-F5344CB8AC3E}">
        <p14:creationId xmlns:p14="http://schemas.microsoft.com/office/powerpoint/2010/main" val="1243965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What caused the Great Depression?</a:t>
            </a:r>
            <a:endParaRPr lang="en-US" dirty="0"/>
          </a:p>
        </p:txBody>
      </p:sp>
    </p:spTree>
    <p:extLst>
      <p:ext uri="{BB962C8B-B14F-4D97-AF65-F5344CB8AC3E}">
        <p14:creationId xmlns:p14="http://schemas.microsoft.com/office/powerpoint/2010/main" val="33780097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Depression</a:t>
            </a:r>
            <a:endParaRPr lang="en-US" dirty="0"/>
          </a:p>
        </p:txBody>
      </p:sp>
      <p:sp>
        <p:nvSpPr>
          <p:cNvPr id="3" name="Content Placeholder 2"/>
          <p:cNvSpPr>
            <a:spLocks noGrp="1"/>
          </p:cNvSpPr>
          <p:nvPr>
            <p:ph idx="1"/>
          </p:nvPr>
        </p:nvSpPr>
        <p:spPr/>
        <p:txBody>
          <a:bodyPr>
            <a:normAutofit/>
          </a:bodyPr>
          <a:lstStyle/>
          <a:p>
            <a:r>
              <a:rPr lang="en-US" dirty="0" smtClean="0"/>
              <a:t>Federal Reserve caused the Great Depression</a:t>
            </a:r>
          </a:p>
          <a:p>
            <a:pPr marL="0" indent="0">
              <a:buNone/>
            </a:pPr>
            <a:r>
              <a:rPr lang="en-US" dirty="0" smtClean="0"/>
              <a:t>	</a:t>
            </a:r>
            <a:r>
              <a:rPr lang="en-US" b="1" dirty="0" smtClean="0">
                <a:solidFill>
                  <a:srgbClr val="FF0000"/>
                </a:solidFill>
              </a:rPr>
              <a:t>Monetary Policy was too tight:</a:t>
            </a:r>
          </a:p>
          <a:p>
            <a:pPr marL="0" indent="0">
              <a:buNone/>
            </a:pPr>
            <a:r>
              <a:rPr lang="en-US" dirty="0" smtClean="0"/>
              <a:t>1. Raised interest rates to stave off speculation.</a:t>
            </a:r>
          </a:p>
          <a:p>
            <a:pPr marL="0" indent="0">
              <a:buNone/>
            </a:pPr>
            <a:r>
              <a:rPr lang="en-US" dirty="0" smtClean="0"/>
              <a:t>2. Raised interest rates to stabilize the dollar.</a:t>
            </a:r>
          </a:p>
          <a:p>
            <a:pPr marL="0" indent="0">
              <a:buNone/>
            </a:pPr>
            <a:r>
              <a:rPr lang="en-US" dirty="0" smtClean="0"/>
              <a:t>3. Misinterpreted required need for easing.</a:t>
            </a:r>
          </a:p>
          <a:p>
            <a:pPr marL="0" indent="0">
              <a:buNone/>
            </a:pPr>
            <a:r>
              <a:rPr lang="en-US" dirty="0" smtClean="0"/>
              <a:t>4. Ongoing neglect for U.S Banking sector.</a:t>
            </a:r>
          </a:p>
          <a:p>
            <a:pPr marL="0" indent="0">
              <a:buNone/>
            </a:pPr>
            <a:r>
              <a:rPr lang="en-US" sz="2000" dirty="0">
                <a:hlinkClick r:id="rId3"/>
              </a:rPr>
              <a:t>http://www.federalreserve.gov/boarddocs/speeches/2004/200403022/default.htm</a:t>
            </a:r>
            <a:endParaRPr lang="en-US" sz="2000" dirty="0"/>
          </a:p>
        </p:txBody>
      </p:sp>
    </p:spTree>
    <p:extLst>
      <p:ext uri="{BB962C8B-B14F-4D97-AF65-F5344CB8AC3E}">
        <p14:creationId xmlns:p14="http://schemas.microsoft.com/office/powerpoint/2010/main" val="15966038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smtClean="0"/>
          </a:p>
          <a:p>
            <a:pPr marL="0" indent="0">
              <a:buNone/>
            </a:pPr>
            <a:r>
              <a:rPr lang="en-US" dirty="0" smtClean="0"/>
              <a:t>Why do we have a Federal Reserve?</a:t>
            </a:r>
            <a:endParaRPr lang="en-US" dirty="0"/>
          </a:p>
        </p:txBody>
      </p:sp>
    </p:spTree>
    <p:extLst>
      <p:ext uri="{BB962C8B-B14F-4D97-AF65-F5344CB8AC3E}">
        <p14:creationId xmlns:p14="http://schemas.microsoft.com/office/powerpoint/2010/main" val="426618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Reserve Act of 1913</a:t>
            </a:r>
            <a:endParaRPr lang="en-US" dirty="0"/>
          </a:p>
        </p:txBody>
      </p:sp>
      <p:sp>
        <p:nvSpPr>
          <p:cNvPr id="3" name="Content Placeholder 2"/>
          <p:cNvSpPr>
            <a:spLocks noGrp="1"/>
          </p:cNvSpPr>
          <p:nvPr>
            <p:ph idx="1"/>
          </p:nvPr>
        </p:nvSpPr>
        <p:spPr/>
        <p:txBody>
          <a:bodyPr/>
          <a:lstStyle/>
          <a:p>
            <a:r>
              <a:rPr lang="en-US" dirty="0" smtClean="0"/>
              <a:t>Presidentially appointed Board of Governors</a:t>
            </a:r>
          </a:p>
          <a:p>
            <a:r>
              <a:rPr lang="en-US" dirty="0" smtClean="0"/>
              <a:t>12 Regional Federal Reserve Banks</a:t>
            </a:r>
          </a:p>
          <a:p>
            <a:pPr lvl="1"/>
            <a:r>
              <a:rPr lang="en-US" dirty="0" smtClean="0"/>
              <a:t>Private member banks and advisory councils</a:t>
            </a:r>
          </a:p>
          <a:p>
            <a:r>
              <a:rPr lang="en-US" dirty="0" smtClean="0"/>
              <a:t>Federal Open Market Committee</a:t>
            </a:r>
          </a:p>
          <a:p>
            <a:pPr lvl="1"/>
            <a:r>
              <a:rPr lang="en-US" dirty="0" smtClean="0"/>
              <a:t>Duty: set monetary policy</a:t>
            </a:r>
          </a:p>
          <a:p>
            <a:pPr lvl="1"/>
            <a:r>
              <a:rPr lang="en-US" dirty="0" smtClean="0"/>
              <a:t>Comprised of Board of Governors and 12 regional bank presidents.</a:t>
            </a:r>
          </a:p>
          <a:p>
            <a:r>
              <a:rPr lang="en-US" b="1" dirty="0" smtClean="0">
                <a:solidFill>
                  <a:srgbClr val="FF0000"/>
                </a:solidFill>
              </a:rPr>
              <a:t>Aldrich Plan served as foundation</a:t>
            </a:r>
          </a:p>
          <a:p>
            <a:pPr lvl="1"/>
            <a:endParaRPr lang="en-US" dirty="0"/>
          </a:p>
        </p:txBody>
      </p:sp>
    </p:spTree>
    <p:extLst>
      <p:ext uri="{BB962C8B-B14F-4D97-AF65-F5344CB8AC3E}">
        <p14:creationId xmlns:p14="http://schemas.microsoft.com/office/powerpoint/2010/main" val="41240420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Aldrich Plan</a:t>
            </a:r>
            <a:endParaRPr lang="en-US" dirty="0"/>
          </a:p>
        </p:txBody>
      </p:sp>
      <p:sp>
        <p:nvSpPr>
          <p:cNvPr id="3" name="Content Placeholder 2"/>
          <p:cNvSpPr>
            <a:spLocks noGrp="1"/>
          </p:cNvSpPr>
          <p:nvPr>
            <p:ph idx="1"/>
          </p:nvPr>
        </p:nvSpPr>
        <p:spPr>
          <a:xfrm>
            <a:off x="304800" y="1554162"/>
            <a:ext cx="6096000" cy="4525963"/>
          </a:xfrm>
        </p:spPr>
        <p:txBody>
          <a:bodyPr/>
          <a:lstStyle/>
          <a:p>
            <a:r>
              <a:rPr lang="en-US" dirty="0"/>
              <a:t>Aldrich Vreeland Act of </a:t>
            </a:r>
            <a:r>
              <a:rPr lang="en-US" dirty="0" smtClean="0"/>
              <a:t>1908</a:t>
            </a:r>
          </a:p>
          <a:p>
            <a:pPr lvl="1"/>
            <a:r>
              <a:rPr lang="en-US" b="1" dirty="0" smtClean="0">
                <a:solidFill>
                  <a:srgbClr val="FF0000"/>
                </a:solidFill>
              </a:rPr>
              <a:t>Established in response to Bank Panic of 1907</a:t>
            </a:r>
          </a:p>
          <a:p>
            <a:pPr lvl="1"/>
            <a:r>
              <a:rPr lang="en-US" dirty="0" smtClean="0"/>
              <a:t>National Monetary Commission</a:t>
            </a:r>
          </a:p>
          <a:p>
            <a:pPr lvl="2"/>
            <a:r>
              <a:rPr lang="en-US" dirty="0" smtClean="0"/>
              <a:t>Study American Monetary System</a:t>
            </a:r>
          </a:p>
          <a:p>
            <a:pPr lvl="2"/>
            <a:r>
              <a:rPr lang="en-US" dirty="0" smtClean="0"/>
              <a:t>Study European Monetary Systems</a:t>
            </a:r>
          </a:p>
          <a:p>
            <a:pPr lvl="1"/>
            <a:r>
              <a:rPr lang="en-US" dirty="0" smtClean="0"/>
              <a:t>Nelson Aldrich</a:t>
            </a:r>
          </a:p>
          <a:p>
            <a:pPr lvl="2"/>
            <a:r>
              <a:rPr lang="en-US" dirty="0" smtClean="0"/>
              <a:t>Republican Senator/ financial expert</a:t>
            </a:r>
          </a:p>
          <a:p>
            <a:pPr lvl="2"/>
            <a:r>
              <a:rPr lang="en-US" dirty="0" smtClean="0"/>
              <a:t>Originally opposed to Central Bank</a:t>
            </a:r>
            <a:endParaRPr lang="en-US" dirty="0"/>
          </a:p>
        </p:txBody>
      </p:sp>
      <p:pic>
        <p:nvPicPr>
          <p:cNvPr id="1026" name="Picture 2" descr="http://upload.wikimedia.org/wikipedia/en/thumb/0/09/Nelson_W._Aldrich.jpg/160px-Nelson_W._Aldric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1600199"/>
            <a:ext cx="1905000" cy="23693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26287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Bank Panics	</a:t>
            </a:r>
            <a:endParaRPr lang="en-US" dirty="0"/>
          </a:p>
        </p:txBody>
      </p:sp>
      <p:sp>
        <p:nvSpPr>
          <p:cNvPr id="3" name="Content Placeholder 2"/>
          <p:cNvSpPr>
            <a:spLocks noGrp="1"/>
          </p:cNvSpPr>
          <p:nvPr>
            <p:ph idx="1"/>
          </p:nvPr>
        </p:nvSpPr>
        <p:spPr/>
        <p:txBody>
          <a:bodyPr/>
          <a:lstStyle/>
          <a:p>
            <a:r>
              <a:rPr lang="en-US" dirty="0" smtClean="0"/>
              <a:t>Panic of 1907, 1893, and 1873</a:t>
            </a:r>
          </a:p>
          <a:p>
            <a:pPr lvl="1"/>
            <a:r>
              <a:rPr lang="en-US" b="1" dirty="0" smtClean="0">
                <a:solidFill>
                  <a:srgbClr val="FF0000"/>
                </a:solidFill>
              </a:rPr>
              <a:t>Caused by: inelastic currency and a lack of liquidity</a:t>
            </a:r>
          </a:p>
          <a:p>
            <a:r>
              <a:rPr lang="en-US" dirty="0" smtClean="0">
                <a:solidFill>
                  <a:schemeClr val="tx1"/>
                </a:solidFill>
              </a:rPr>
              <a:t>Fractional Reserve Banking</a:t>
            </a:r>
          </a:p>
          <a:p>
            <a:pPr lvl="1"/>
            <a:r>
              <a:rPr lang="en-US" dirty="0" smtClean="0">
                <a:solidFill>
                  <a:schemeClr val="tx1"/>
                </a:solidFill>
              </a:rPr>
              <a:t>Banking institutions are only required to hold a fraction of their depositors money in reserve</a:t>
            </a:r>
          </a:p>
          <a:p>
            <a:pPr lvl="2"/>
            <a:r>
              <a:rPr lang="en-US" dirty="0" smtClean="0">
                <a:solidFill>
                  <a:schemeClr val="tx1"/>
                </a:solidFill>
              </a:rPr>
              <a:t>Leads to Bank Runs</a:t>
            </a:r>
            <a:endParaRPr lang="en-US" dirty="0">
              <a:solidFill>
                <a:schemeClr val="tx1"/>
              </a:solidFill>
            </a:endParaRPr>
          </a:p>
        </p:txBody>
      </p:sp>
    </p:spTree>
    <p:extLst>
      <p:ext uri="{BB962C8B-B14F-4D97-AF65-F5344CB8AC3E}">
        <p14:creationId xmlns:p14="http://schemas.microsoft.com/office/powerpoint/2010/main" val="1717676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National Bank Act of 1864</a:t>
            </a:r>
            <a:endParaRPr lang="en-US" dirty="0"/>
          </a:p>
        </p:txBody>
      </p:sp>
      <p:sp>
        <p:nvSpPr>
          <p:cNvPr id="3" name="Content Placeholder 2"/>
          <p:cNvSpPr>
            <a:spLocks noGrp="1"/>
          </p:cNvSpPr>
          <p:nvPr>
            <p:ph idx="1"/>
          </p:nvPr>
        </p:nvSpPr>
        <p:spPr/>
        <p:txBody>
          <a:bodyPr/>
          <a:lstStyle/>
          <a:p>
            <a:r>
              <a:rPr lang="en-US" dirty="0" smtClean="0"/>
              <a:t>System of national charters for banks</a:t>
            </a:r>
          </a:p>
          <a:p>
            <a:pPr lvl="1"/>
            <a:r>
              <a:rPr lang="en-US" b="1" dirty="0" smtClean="0">
                <a:solidFill>
                  <a:srgbClr val="FF0000"/>
                </a:solidFill>
              </a:rPr>
              <a:t>Developed in effort to raise money for Civil War</a:t>
            </a:r>
          </a:p>
          <a:p>
            <a:pPr lvl="1"/>
            <a:r>
              <a:rPr lang="en-US" dirty="0" smtClean="0"/>
              <a:t>Encouraged establishment of national currency based on bank holding of U.S Treasury securities.</a:t>
            </a:r>
          </a:p>
          <a:p>
            <a:r>
              <a:rPr lang="en-US" dirty="0" smtClean="0"/>
              <a:t>1,644 National Banks by 1866</a:t>
            </a:r>
          </a:p>
          <a:p>
            <a:r>
              <a:rPr lang="en-US" dirty="0" smtClean="0"/>
              <a:t>Overseen by the Office of the Comptroller of the Currency (OCC)</a:t>
            </a:r>
          </a:p>
          <a:p>
            <a:pPr lvl="1"/>
            <a:r>
              <a:rPr lang="en-US" dirty="0" smtClean="0"/>
              <a:t>A Dept. of the US Treasury </a:t>
            </a:r>
          </a:p>
        </p:txBody>
      </p:sp>
    </p:spTree>
    <p:extLst>
      <p:ext uri="{BB962C8B-B14F-4D97-AF65-F5344CB8AC3E}">
        <p14:creationId xmlns:p14="http://schemas.microsoft.com/office/powerpoint/2010/main" val="9079037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412</TotalTime>
  <Words>2099</Words>
  <Application>Microsoft Office PowerPoint</Application>
  <PresentationFormat>On-screen Show (4:3)</PresentationFormat>
  <Paragraphs>227</Paragraphs>
  <Slides>29</Slides>
  <Notes>15</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Trek</vt:lpstr>
      <vt:lpstr>The Federal Reserve </vt:lpstr>
      <vt:lpstr>PowerPoint Presentation</vt:lpstr>
      <vt:lpstr>PowerPoint Presentation</vt:lpstr>
      <vt:lpstr>The Great Depression</vt:lpstr>
      <vt:lpstr>PowerPoint Presentation</vt:lpstr>
      <vt:lpstr>Federal Reserve Act of 1913</vt:lpstr>
      <vt:lpstr>Aldrich Plan</vt:lpstr>
      <vt:lpstr>Bank Panics </vt:lpstr>
      <vt:lpstr>National Bank Act of 1864</vt:lpstr>
      <vt:lpstr>The gilded Age </vt:lpstr>
      <vt:lpstr>Gilded Banking?</vt:lpstr>
      <vt:lpstr>Free Banking Era </vt:lpstr>
      <vt:lpstr>2nd Bank of the United States</vt:lpstr>
      <vt:lpstr>PowerPoint Presentation</vt:lpstr>
      <vt:lpstr>James Madison</vt:lpstr>
      <vt:lpstr>1st Bank of the United States</vt:lpstr>
      <vt:lpstr>Hamilton v. Jefferson</vt:lpstr>
      <vt:lpstr>Constitutionality of “bank bill”</vt:lpstr>
      <vt:lpstr>Fed Goals</vt:lpstr>
      <vt:lpstr>Accomplished by:</vt:lpstr>
      <vt:lpstr>What went wrong in 2008</vt:lpstr>
      <vt:lpstr>What is Wronger</vt:lpstr>
      <vt:lpstr>Banking Philosophy</vt:lpstr>
      <vt:lpstr>Constitution.</vt:lpstr>
      <vt:lpstr>Practicality</vt:lpstr>
      <vt:lpstr>Fed Simplicity</vt:lpstr>
      <vt:lpstr>Fed points of Concern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Federal Reserve</dc:title>
  <dc:creator>Henry Caldwell Zimmerman</dc:creator>
  <cp:lastModifiedBy>Henry Caldwell Zimmerman</cp:lastModifiedBy>
  <cp:revision>31</cp:revision>
  <dcterms:created xsi:type="dcterms:W3CDTF">2011-02-20T16:05:42Z</dcterms:created>
  <dcterms:modified xsi:type="dcterms:W3CDTF">2011-02-20T22:57:48Z</dcterms:modified>
</cp:coreProperties>
</file>